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  <p:sldMasterId id="2147483747" r:id="rId3"/>
  </p:sldMasterIdLst>
  <p:notesMasterIdLst>
    <p:notesMasterId r:id="rId13"/>
  </p:notesMasterIdLst>
  <p:sldIdLst>
    <p:sldId id="587" r:id="rId4"/>
    <p:sldId id="300" r:id="rId5"/>
    <p:sldId id="263" r:id="rId6"/>
    <p:sldId id="257" r:id="rId7"/>
    <p:sldId id="772" r:id="rId8"/>
    <p:sldId id="618" r:id="rId9"/>
    <p:sldId id="608" r:id="rId10"/>
    <p:sldId id="839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99"/>
    <a:srgbClr val="FFFFCC"/>
    <a:srgbClr val="33CC33"/>
    <a:srgbClr val="FF00FF"/>
    <a:srgbClr val="FFFF00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6EECB-1982-479A-9E49-5C92BBE355D8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56E02-01B2-4702-9077-1A9697D5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302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7691B-A154-48B8-89F3-F2878673969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51E2D5D-F5F9-7F3C-DBFC-4369C6BB03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8D7DF2D-25FC-AA07-28FC-E977A8C6A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FAE692B-A024-76D6-3D6A-8BD1B2846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461708-8B86-4E1D-9489-F83E54096BB8}" type="slidenum">
              <a:rPr lang="en-US" altLang="en-US" smtClean="0">
                <a:solidFill>
                  <a:srgbClr val="000000"/>
                </a:solidFill>
                <a:latin typeface="Segoe Print" panose="02000600000000000000" pitchFamily="2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9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91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49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901462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9CB3FC-6509-7FCB-44B3-88E1466C5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2CA8-AA2A-418B-BC1A-5539BD703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480C8-989D-5DCC-5F9C-E344CFA9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078D2F-A218-41B0-A590-27AB18FF52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72FA3-A789-429B-B883-73DDA7B832FE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78595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85465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9260CD0-84F8-DC0D-486E-FEFBC70A4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CADD-8105-49C1-B889-958D23027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3F7DE-077A-4E42-3E8A-5F14E3AB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9660349-E131-0239-225A-C71F4AA6D4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3EB3-4490-4C9C-833B-35C9113655BF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77658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DCBEB3D-4F1A-7CEE-E7DE-8435ECDE32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64E5-4B3F-44B5-8178-92658D82B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B9A52-E3CD-29AC-97FD-3BF2975D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AF2EE9BE-FB2F-156E-E577-03752F91BE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C5CB-C99E-48A6-B9DD-B6479C3B3872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111660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1EA01EA-1728-824B-A6B1-7F0F2ECF5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F12D-6FA2-4B1B-82E0-9771C2BC8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91B31-196E-758E-D505-7B878E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725A5AE-565B-D48C-C746-59A827819B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A13A-2D84-4849-B998-B3CAD23CACD7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04119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43E1668-396F-B4A6-30F2-6F3EDFC80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5D2C-6D21-400C-973F-FFC480460C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2CFC3-EBA0-C0E8-A42B-E4F698D0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18E872E-7CE8-F8A1-CE60-7C3013BD87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0F33-2240-46B0-878F-0DA096EE3C02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73343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>
            <a:extLst>
              <a:ext uri="{FF2B5EF4-FFF2-40B4-BE49-F238E27FC236}">
                <a16:creationId xmlns:a16="http://schemas.microsoft.com/office/drawing/2014/main" id="{8C93B6C6-996A-5F88-61B6-2247E6A03F86}"/>
              </a:ext>
            </a:extLst>
          </p:cNvPr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4" name="Freeform 41">
              <a:extLst>
                <a:ext uri="{FF2B5EF4-FFF2-40B4-BE49-F238E27FC236}">
                  <a16:creationId xmlns:a16="http://schemas.microsoft.com/office/drawing/2014/main" id="{0C3F673A-F82B-52F6-81BA-A633D6134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" name="Freeform 42">
              <a:extLst>
                <a:ext uri="{FF2B5EF4-FFF2-40B4-BE49-F238E27FC236}">
                  <a16:creationId xmlns:a16="http://schemas.microsoft.com/office/drawing/2014/main" id="{312FF6E2-15F5-8BDD-5377-27795AEEC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" name="Freeform 43">
              <a:extLst>
                <a:ext uri="{FF2B5EF4-FFF2-40B4-BE49-F238E27FC236}">
                  <a16:creationId xmlns:a16="http://schemas.microsoft.com/office/drawing/2014/main" id="{78DDFD3C-CD13-457A-6CF3-D34AF1DA8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44">
              <a:extLst>
                <a:ext uri="{FF2B5EF4-FFF2-40B4-BE49-F238E27FC236}">
                  <a16:creationId xmlns:a16="http://schemas.microsoft.com/office/drawing/2014/main" id="{A15B6C16-D02F-80A5-9F28-78868A240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06BB0AF8-EB5A-3E4E-F1F0-9BBFE22B4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492AF63A-FB86-A2A7-5174-3C6D205028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3DF3544B-12C0-6124-FC86-D8B9890DE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AD2EAB34-49B5-D7F0-8429-CA42C7923F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9">
              <a:extLst>
                <a:ext uri="{FF2B5EF4-FFF2-40B4-BE49-F238E27FC236}">
                  <a16:creationId xmlns:a16="http://schemas.microsoft.com/office/drawing/2014/main" id="{E38C4D17-8F2A-35CB-B45F-32727E3140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50">
              <a:extLst>
                <a:ext uri="{FF2B5EF4-FFF2-40B4-BE49-F238E27FC236}">
                  <a16:creationId xmlns:a16="http://schemas.microsoft.com/office/drawing/2014/main" id="{C6ED8EEC-53E2-BB82-1FA9-A5E2A7F433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CC84D0FF-E99D-78C7-0408-319D6876C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98EBC3F0-9645-115D-D278-BBCB259D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71DEEA1E-9C6F-A5BE-9630-89264CAB1D04}"/>
              </a:ext>
            </a:extLst>
          </p:cNvPr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59DA73AC-1BBE-D0CE-7F3D-4027F3F41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844BF427-A4F6-AC5B-1E52-0AA6CD807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F1157D26-5715-AFF4-ED02-00A21CA01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1967680F-6C57-C109-2E29-2ABE4F6B2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B1BC547-7DD4-83BA-A19C-335EC6A37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6FD680BA-AB39-98F2-1EFD-80237C6C9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4FE8772B-4A1F-43BA-D827-F452E98EF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65AB0590-5CB5-3A3C-B5E9-FB4FCA359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75C7D63E-6101-E3D9-C2C8-94753E041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FD550CBC-87F9-B046-24D9-04ADFB79E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6C114807-8DA3-4FE6-0FD4-82323EC20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CB6C9DE-C53E-AF4B-DF0A-CF1356ACB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lide Number Placeholder 7">
            <a:extLst>
              <a:ext uri="{FF2B5EF4-FFF2-40B4-BE49-F238E27FC236}">
                <a16:creationId xmlns:a16="http://schemas.microsoft.com/office/drawing/2014/main" id="{01D10B4A-8FB7-FCA1-A64E-723D5BA6F7C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F8A06-8587-4F4A-9F96-61E781B2C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9FE87BC1-57D4-9022-10D4-CFA2CC5213E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1" name="Date Placeholder 5">
            <a:extLst>
              <a:ext uri="{FF2B5EF4-FFF2-40B4-BE49-F238E27FC236}">
                <a16:creationId xmlns:a16="http://schemas.microsoft.com/office/drawing/2014/main" id="{D7EB8C51-57AF-AB83-7145-8A32CFD22B7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BFE2-9B61-4C5B-82E9-E580BB2FCE55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94774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4427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1">
            <a:extLst>
              <a:ext uri="{FF2B5EF4-FFF2-40B4-BE49-F238E27FC236}">
                <a16:creationId xmlns:a16="http://schemas.microsoft.com/office/drawing/2014/main" id="{25CBB8A2-7AED-D5F3-A4B5-851FF529FB3E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4" name="Freeform 41">
              <a:extLst>
                <a:ext uri="{FF2B5EF4-FFF2-40B4-BE49-F238E27FC236}">
                  <a16:creationId xmlns:a16="http://schemas.microsoft.com/office/drawing/2014/main" id="{5FC281B2-EB52-BD2A-ECD1-2A4C1923B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" name="Freeform 42">
              <a:extLst>
                <a:ext uri="{FF2B5EF4-FFF2-40B4-BE49-F238E27FC236}">
                  <a16:creationId xmlns:a16="http://schemas.microsoft.com/office/drawing/2014/main" id="{EDABE660-6859-6B31-E138-7B7A2F3E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" name="Freeform 43">
              <a:extLst>
                <a:ext uri="{FF2B5EF4-FFF2-40B4-BE49-F238E27FC236}">
                  <a16:creationId xmlns:a16="http://schemas.microsoft.com/office/drawing/2014/main" id="{DA4A62E5-5B3F-35F9-5E46-1E260FEEA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44">
              <a:extLst>
                <a:ext uri="{FF2B5EF4-FFF2-40B4-BE49-F238E27FC236}">
                  <a16:creationId xmlns:a16="http://schemas.microsoft.com/office/drawing/2014/main" id="{1BD4C78A-8D28-C7F5-7A5B-3B6481FDD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0734CD21-6986-8DEE-D496-622042EA7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82F56766-F352-1C0E-D652-8E9E4726C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7EF18594-1035-8483-9C43-53D33F0D0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183308BC-4B35-B4F2-E2DF-9A2B7558A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9">
              <a:extLst>
                <a:ext uri="{FF2B5EF4-FFF2-40B4-BE49-F238E27FC236}">
                  <a16:creationId xmlns:a16="http://schemas.microsoft.com/office/drawing/2014/main" id="{E30923A8-F1E1-DF44-2FDC-B30D28C50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50">
              <a:extLst>
                <a:ext uri="{FF2B5EF4-FFF2-40B4-BE49-F238E27FC236}">
                  <a16:creationId xmlns:a16="http://schemas.microsoft.com/office/drawing/2014/main" id="{4EE18425-B0F3-0345-8FE0-E6B3D53AF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1EE1AEAE-C959-8894-5253-259226AD8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D0892242-647F-B00C-7D54-F97485DE8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6" name="Group 83">
            <a:extLst>
              <a:ext uri="{FF2B5EF4-FFF2-40B4-BE49-F238E27FC236}">
                <a16:creationId xmlns:a16="http://schemas.microsoft.com/office/drawing/2014/main" id="{69AFCF39-9636-CCD1-FEF6-A4B867BEA55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8D477B2B-0A9A-1D04-9E38-B077C78AA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66A8919B-A801-134C-A9C0-7A3659CF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D1FEF2B1-B492-FD4E-72D4-5C1620B45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9EB4342D-85E7-D369-37F5-AAB39B594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6C0EF0E9-8087-F941-E427-13CE036BE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00E43147-7680-CBC1-274A-B3C2C0A1A3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730724FA-B499-4EC6-3E2F-DD6391BB6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8AD37FBC-132C-B5E9-8092-9E5871DDD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0F8668FE-9C5F-BD02-D772-BE472CEAE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0EB60E1A-7A46-1935-459A-4118D4CB4E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F7544727-F618-2F60-5E3B-EB5E72EFB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2091C6AE-4D3C-1A39-1082-585D22583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29" name="Group 96">
            <a:extLst>
              <a:ext uri="{FF2B5EF4-FFF2-40B4-BE49-F238E27FC236}">
                <a16:creationId xmlns:a16="http://schemas.microsoft.com/office/drawing/2014/main" id="{FDBB8EDB-F4EB-E3F2-ED67-62B5E7FEAFD4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0" name="Freeform 41">
              <a:extLst>
                <a:ext uri="{FF2B5EF4-FFF2-40B4-BE49-F238E27FC236}">
                  <a16:creationId xmlns:a16="http://schemas.microsoft.com/office/drawing/2014/main" id="{536AD024-EEBD-53E7-395D-D2A574858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42">
              <a:extLst>
                <a:ext uri="{FF2B5EF4-FFF2-40B4-BE49-F238E27FC236}">
                  <a16:creationId xmlns:a16="http://schemas.microsoft.com/office/drawing/2014/main" id="{8EF3F0B5-9CA7-455C-EFF0-DA8D80B0D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EDE43153-D110-0B63-DB1A-ADC4B67AE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079CD2BE-8D72-3C17-60F7-344131A61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1AD0609E-590F-0148-D014-2C2125E76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9F4ADF46-B3F5-4E80-2B9E-DAF8609B0E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25DC00A3-BDCB-50B9-7E8F-15A856AC2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8">
              <a:extLst>
                <a:ext uri="{FF2B5EF4-FFF2-40B4-BE49-F238E27FC236}">
                  <a16:creationId xmlns:a16="http://schemas.microsoft.com/office/drawing/2014/main" id="{582B631E-25D5-AA2C-96F3-FD5EA31CD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id="{A8193F68-0C02-65FC-D291-DD9FFD4AC7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50">
              <a:extLst>
                <a:ext uri="{FF2B5EF4-FFF2-40B4-BE49-F238E27FC236}">
                  <a16:creationId xmlns:a16="http://schemas.microsoft.com/office/drawing/2014/main" id="{6E862853-F613-456B-1B7F-AA2A06530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90D4259E-6B6F-A7B7-B727-DB54E0A0C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52">
              <a:extLst>
                <a:ext uri="{FF2B5EF4-FFF2-40B4-BE49-F238E27FC236}">
                  <a16:creationId xmlns:a16="http://schemas.microsoft.com/office/drawing/2014/main" id="{05FD7599-B344-67AC-C176-8722265260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Slide Number Placeholder 7">
            <a:extLst>
              <a:ext uri="{FF2B5EF4-FFF2-40B4-BE49-F238E27FC236}">
                <a16:creationId xmlns:a16="http://schemas.microsoft.com/office/drawing/2014/main" id="{306ABB80-9AA0-51C6-9C48-B0732394988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846C-EB89-49A0-A3E6-D9649B9CD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3" name="Footer Placeholder 6">
            <a:extLst>
              <a:ext uri="{FF2B5EF4-FFF2-40B4-BE49-F238E27FC236}">
                <a16:creationId xmlns:a16="http://schemas.microsoft.com/office/drawing/2014/main" id="{B25977AB-6147-A8DA-9917-B0AA3B679EF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4" name="Date Placeholder 5">
            <a:extLst>
              <a:ext uri="{FF2B5EF4-FFF2-40B4-BE49-F238E27FC236}">
                <a16:creationId xmlns:a16="http://schemas.microsoft.com/office/drawing/2014/main" id="{79758A46-ED8D-084A-F386-69218012FE2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7CE7-B42F-40A5-BB92-1668B578B349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461733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3">
            <a:extLst>
              <a:ext uri="{FF2B5EF4-FFF2-40B4-BE49-F238E27FC236}">
                <a16:creationId xmlns:a16="http://schemas.microsoft.com/office/drawing/2014/main" id="{E27F695E-3BEA-30C2-FDAF-E8D1F60DCF1F}"/>
              </a:ext>
            </a:extLst>
          </p:cNvPr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4" name="Freeform 41">
              <a:extLst>
                <a:ext uri="{FF2B5EF4-FFF2-40B4-BE49-F238E27FC236}">
                  <a16:creationId xmlns:a16="http://schemas.microsoft.com/office/drawing/2014/main" id="{74CC3507-F0AC-A932-C91D-86CDA24FB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" name="Freeform 42">
              <a:extLst>
                <a:ext uri="{FF2B5EF4-FFF2-40B4-BE49-F238E27FC236}">
                  <a16:creationId xmlns:a16="http://schemas.microsoft.com/office/drawing/2014/main" id="{9AA34573-A96F-CE5E-BB5A-358FE3E42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" name="Freeform 43">
              <a:extLst>
                <a:ext uri="{FF2B5EF4-FFF2-40B4-BE49-F238E27FC236}">
                  <a16:creationId xmlns:a16="http://schemas.microsoft.com/office/drawing/2014/main" id="{3ECB19F5-228A-3A86-B6A9-D5D67D2D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44">
              <a:extLst>
                <a:ext uri="{FF2B5EF4-FFF2-40B4-BE49-F238E27FC236}">
                  <a16:creationId xmlns:a16="http://schemas.microsoft.com/office/drawing/2014/main" id="{AD7CA08B-4112-858B-6D09-D07C8305D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FE5A97DB-B42C-4B40-C323-B1E2D810B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A6B947D0-0963-9A4D-2B28-653DD23B65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B1551B39-CF36-7A4C-4661-81480FFF6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5AC9D469-FA79-A9FB-E88B-F9F2B9DAF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9">
              <a:extLst>
                <a:ext uri="{FF2B5EF4-FFF2-40B4-BE49-F238E27FC236}">
                  <a16:creationId xmlns:a16="http://schemas.microsoft.com/office/drawing/2014/main" id="{6C0309D6-8C5E-4055-4322-5132A92E0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50">
              <a:extLst>
                <a:ext uri="{FF2B5EF4-FFF2-40B4-BE49-F238E27FC236}">
                  <a16:creationId xmlns:a16="http://schemas.microsoft.com/office/drawing/2014/main" id="{6010DD48-55FB-FC63-4575-A05BF78DD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23DCC09B-6DD8-9849-7B85-875A73555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03230325-0DEA-380B-F559-53CFBB1B49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6" name="Group 97">
            <a:extLst>
              <a:ext uri="{FF2B5EF4-FFF2-40B4-BE49-F238E27FC236}">
                <a16:creationId xmlns:a16="http://schemas.microsoft.com/office/drawing/2014/main" id="{14A905AD-4E15-AA5D-12B7-7E36950A20E7}"/>
              </a:ext>
            </a:extLst>
          </p:cNvPr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7E002081-22E8-A409-3C44-9B80585AD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690FB791-0AFD-88A4-5A0C-05CE55E55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DDFA0ED5-877D-6328-4140-5761C24D2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AFFC8E3B-8B9F-22A5-BF61-84DA9EF81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8D013341-8CDE-8A45-1A3E-A40793335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D2643CF4-2248-F872-D1B2-4B0FA594B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B36D659C-326F-DC82-67E7-0994C447F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568F0976-C407-E89D-4AD0-45536364A8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01255E6B-744F-61F2-F6D9-630A0D839B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7E371FA9-F031-DDF8-7E6C-C47F58698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33B7ACE1-B25A-A646-4142-57A38E0E1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F5A2BDB-2444-2BE0-06AE-B07CA4673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29" name="Group 111">
            <a:extLst>
              <a:ext uri="{FF2B5EF4-FFF2-40B4-BE49-F238E27FC236}">
                <a16:creationId xmlns:a16="http://schemas.microsoft.com/office/drawing/2014/main" id="{A9D79C7C-79AF-8654-D9F6-BD7FCF6785CB}"/>
              </a:ext>
            </a:extLst>
          </p:cNvPr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0" name="Freeform 41">
              <a:extLst>
                <a:ext uri="{FF2B5EF4-FFF2-40B4-BE49-F238E27FC236}">
                  <a16:creationId xmlns:a16="http://schemas.microsoft.com/office/drawing/2014/main" id="{C077A0A3-DA88-7C23-58CA-9E443D9F6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42">
              <a:extLst>
                <a:ext uri="{FF2B5EF4-FFF2-40B4-BE49-F238E27FC236}">
                  <a16:creationId xmlns:a16="http://schemas.microsoft.com/office/drawing/2014/main" id="{F8FE29CB-C11C-58C8-85C7-8C1F47B85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FB51B7BB-EF03-70A9-654F-57848AEE7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17605140-D54C-C64E-E996-765C19A6D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986E3F63-8014-5FD2-5496-BB3563FEC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FD12F20D-93BB-E67D-6327-4D13C77F2E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0FEABA42-23D8-D196-71E4-8D55444EB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8">
              <a:extLst>
                <a:ext uri="{FF2B5EF4-FFF2-40B4-BE49-F238E27FC236}">
                  <a16:creationId xmlns:a16="http://schemas.microsoft.com/office/drawing/2014/main" id="{AA6A1B69-5302-7DB5-5E09-3CFCF7C7A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id="{3D96B5DE-782B-81B5-BB2D-87254E768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50">
              <a:extLst>
                <a:ext uri="{FF2B5EF4-FFF2-40B4-BE49-F238E27FC236}">
                  <a16:creationId xmlns:a16="http://schemas.microsoft.com/office/drawing/2014/main" id="{7C700F7D-8C66-A527-D8B0-7893DF79E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8C60044F-8D19-3891-BC7C-5B613D0D8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52">
              <a:extLst>
                <a:ext uri="{FF2B5EF4-FFF2-40B4-BE49-F238E27FC236}">
                  <a16:creationId xmlns:a16="http://schemas.microsoft.com/office/drawing/2014/main" id="{AD33DAFA-63ED-B8EB-38AC-89E3D3B25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Slide Number Placeholder 7">
            <a:extLst>
              <a:ext uri="{FF2B5EF4-FFF2-40B4-BE49-F238E27FC236}">
                <a16:creationId xmlns:a16="http://schemas.microsoft.com/office/drawing/2014/main" id="{D491D7FB-777F-FA87-4905-E7C0897660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A016-8A36-4C4C-95D8-2396E6495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3" name="Footer Placeholder 6">
            <a:extLst>
              <a:ext uri="{FF2B5EF4-FFF2-40B4-BE49-F238E27FC236}">
                <a16:creationId xmlns:a16="http://schemas.microsoft.com/office/drawing/2014/main" id="{81A88D91-E976-E8D7-33CD-487E4E65728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4" name="Date Placeholder 5">
            <a:extLst>
              <a:ext uri="{FF2B5EF4-FFF2-40B4-BE49-F238E27FC236}">
                <a16:creationId xmlns:a16="http://schemas.microsoft.com/office/drawing/2014/main" id="{EBCD58F9-C4A9-947B-F1B6-48620AF5335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214D-3D34-4754-8FF6-09D55BA7394A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82519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1BFECFA-94E5-78CA-000F-8DDC7FE28E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C17C-3FD7-4BAC-8106-D3480D0D8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9DE78-D89C-A7A5-7520-FF2EFB91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BC40A87-01D2-6124-1C20-71782CA10D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3BF8-111B-4DDE-9044-E74DBFFD0D43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22624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1A6E21F8-A9BD-6A37-729A-7786C6E11655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Freeform 42">
              <a:extLst>
                <a:ext uri="{FF2B5EF4-FFF2-40B4-BE49-F238E27FC236}">
                  <a16:creationId xmlns:a16="http://schemas.microsoft.com/office/drawing/2014/main" id="{DDABF9C2-EF3E-F004-115C-C83014D0908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43">
              <a:extLst>
                <a:ext uri="{FF2B5EF4-FFF2-40B4-BE49-F238E27FC236}">
                  <a16:creationId xmlns:a16="http://schemas.microsoft.com/office/drawing/2014/main" id="{E199CDC4-1D3D-30EB-E006-22C585C878F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2F4D2F4C-4F20-564F-8AE3-9DDCE553F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4829" y="859172"/>
              <a:ext cx="5128624" cy="4880659"/>
              <a:chOff x="7856935" y="859172"/>
              <a:chExt cx="3086477" cy="4880659"/>
            </a:xfrm>
          </p:grpSpPr>
          <p:sp>
            <p:nvSpPr>
              <p:cNvPr id="17" name="Freeform 41">
                <a:extLst>
                  <a:ext uri="{FF2B5EF4-FFF2-40B4-BE49-F238E27FC236}">
                    <a16:creationId xmlns:a16="http://schemas.microsoft.com/office/drawing/2014/main" id="{F8951C2B-B008-C396-EB2A-FAF0156F57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92239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18" name="Freeform 44">
                <a:extLst>
                  <a:ext uri="{FF2B5EF4-FFF2-40B4-BE49-F238E27FC236}">
                    <a16:creationId xmlns:a16="http://schemas.microsoft.com/office/drawing/2014/main" id="{974B5C4C-3ADA-08C6-0ED9-B925954C05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71DE6F4B-DBD6-8229-3763-4874BEA21C63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49D4A7A4-6988-EA7D-3C0C-5CB36D72FF59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id="{B9EF9CC8-31B4-3501-1F18-976AAA44AFDE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74C7C294-FC41-F86D-9253-774AB3AE0F02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9">
              <a:extLst>
                <a:ext uri="{FF2B5EF4-FFF2-40B4-BE49-F238E27FC236}">
                  <a16:creationId xmlns:a16="http://schemas.microsoft.com/office/drawing/2014/main" id="{340B371D-55FC-7F14-C918-46B04DFA6C04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50">
              <a:extLst>
                <a:ext uri="{FF2B5EF4-FFF2-40B4-BE49-F238E27FC236}">
                  <a16:creationId xmlns:a16="http://schemas.microsoft.com/office/drawing/2014/main" id="{3A2375C0-92A8-475D-A784-FBA16087A1ED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51">
              <a:extLst>
                <a:ext uri="{FF2B5EF4-FFF2-40B4-BE49-F238E27FC236}">
                  <a16:creationId xmlns:a16="http://schemas.microsoft.com/office/drawing/2014/main" id="{58141A24-1A33-420D-7E4C-1234D94C60EB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94CE8377-72BE-372D-454C-BC27F7953393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79822ACA-8131-498C-3435-2441064427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3982-02EA-4BF9-8046-D4DD9AFE9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EBA5FAB5-ACEF-8D25-4671-9E5D135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AF1D0ED5-C6AE-4E40-CE7D-72357E8DA88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6F99-E5A6-4714-AEB3-FD271CC2EDA4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9622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47EC57-9915-BEBF-2CA3-381E94CB0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9F09-B0D0-4DC1-950D-009AF4978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A3E64-3BD6-630E-66E1-A4AA30AC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AD76A77-0364-9F95-489A-4E6D16775C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405B-529F-4586-931A-A922448F6FEB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86775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71914D-E8B6-6403-08C9-E124C5723D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3FD1-59DD-4716-B28A-803B5B389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05F6-32D1-A16F-615B-15C43F1F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B30DF22-9D51-8474-1504-8007B9C5C7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A4BF-E32E-4C22-8572-F3EAB79FD84E}" type="datetimeFigureOut">
              <a:rPr lang="en-US"/>
              <a:pPr>
                <a:defRPr/>
              </a:pPr>
              <a:t>9/28/2023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66842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519E-29B5-6EFC-C4C0-9C7344F72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766C2-6BC9-83D6-E182-D735F8B45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0E6A0-F799-37D8-7CCE-491924BF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9E0B3-DAE5-5CFF-4A54-A18B39D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E3D6E-B224-2B62-FD21-20E5C42D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250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2EED-BA58-D886-390F-DC5A21C0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0369-64A8-F3F9-78F3-B5510DFC5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7203-5A78-37B5-95E6-34C7AAD2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E95A-2408-0503-CC35-481BA1F2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18DBB-37B1-CA0D-D936-64980CD5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075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300D-62FD-0988-AD96-B14DB8E3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1D547-B9E5-1018-8D01-4AEF493AE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A3B9E-EE03-E3D3-63B5-05B57B0F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FAF98-1927-A182-AEE7-A1A8AC1C7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5FC07-19B4-96AB-C1F0-292EC533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003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096D-87C2-E9CE-C35B-71681C64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7E22-5F88-ED5B-5FE0-689307790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DA5F1-95B1-F8CC-FAE5-5EA98FF8E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380FE-9A0B-4AC6-0B9D-6FD97F05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E2C03-F00B-A690-3C4F-D56D253A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C3B0-2799-3B03-B0D3-863B63C9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663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29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728D-03C2-A9B2-1F77-E35DDDB2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68211-B732-63E2-5935-9B898EDC8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C2C8D-9F5A-E338-2560-A055B7446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8ADC2-3B62-BC9D-CA84-78D6A7837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65862-4CFA-D63B-A262-1EB9AE0B6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FE9DB-BEC0-5C42-D51E-CBEDD829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0AF483-DDA0-5B46-FC4B-34221730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CCED2-D4D3-E9F9-F882-345F9D69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181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3492-A58D-58BD-8A2C-6441F3ED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4E492-BB9D-3761-2A03-D4FD65DA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7AD03-8E5C-17F6-708C-893BF9FE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5310-049E-5A41-F22D-E89CC8A8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68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250B2-AC73-38A2-3F6C-07878441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CF5B6-B8DA-04AF-9D69-885DA802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7D998-3E2B-06A9-1B68-C1532463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985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2244-C8A1-5569-1BF0-3C2017BD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BF6D8-6332-8DF9-E1D9-96DD2385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383BB-9C2D-2B4E-3C0A-3B2827038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8FAC2-958C-EA63-0716-CFC7B0DF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373D5-6551-7DD8-CD77-41A2874F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12A94-1DBF-E4B9-BB4D-9E3B18E8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096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5D7A-AA7E-72A7-C74E-DF61E256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C5513-2947-39E2-02B0-147A1D2C4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BB96C-CB1A-F74D-7D9E-78F64B1F0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E1BC9-4CB0-E55B-0873-96563A4E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ADCFD-6E6B-B254-3797-E046F1D0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78700-FE62-DF63-BF8E-B9837400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038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9B92-759C-D526-26DF-005584F6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F1A50-B114-20B2-0D54-881356133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D331C-1DBC-96B0-BEFB-2E5A26B1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6CE9B-37FD-9130-21E9-D4D474DA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B3527-675C-BFD3-027B-F24F543A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670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83001D-0B96-8CBC-572A-3B0DE38F2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7A5BB-0B37-0905-7084-1EF594706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FCBD5-A9E1-57D0-E20D-9543756C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A6288-66D7-04B1-9636-CE104DA9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36843-F7C9-3BA6-2C57-2D84DBAD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750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40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48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87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764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523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67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C797-6844-4BEE-B8B7-C08A3A6FF91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3AFB0-A8F8-4B0A-B738-CCFA10CE73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41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0DC0768-EC74-D826-7CD3-3FA5D86992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F6884F8-17F1-3EDC-63F4-8C9A221FED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0D7AC-E81A-D2D7-CCBC-FC7124E9F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Segoe Print" panose="02000600000000000000" pitchFamily="2" charset="0"/>
              </a:defRPr>
            </a:lvl1pPr>
          </a:lstStyle>
          <a:p>
            <a:pPr>
              <a:defRPr/>
            </a:pPr>
            <a:fld id="{EEED8AFC-BD5D-4828-A8B0-672A7848A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C96E1-0CEE-4083-B098-5E7D0D61D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4298-82E0-CB6B-0B24-A9EE723E3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19C7CA-6454-437A-93D7-29A2262CC8AB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772712-E930-4D42-1C85-519F1A80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17440-51DA-2896-90B9-036A9B5A8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07E12-1F97-3405-7539-C23633C7A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9CB09-7508-488B-91B0-C13F3B8987DA}" type="datetimeFigureOut">
              <a:rPr lang="en-IN" smtClean="0"/>
              <a:t>28-09-2023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3CA20-73AF-C4F9-C03D-97CCEF8C6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FFD0-8C44-3497-6E7C-8E32CA31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D602-997B-45B1-81C4-7235256EE2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316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8">
            <a:extLst>
              <a:ext uri="{FF2B5EF4-FFF2-40B4-BE49-F238E27FC236}">
                <a16:creationId xmlns:a16="http://schemas.microsoft.com/office/drawing/2014/main" id="{FD279D57-39D5-3B47-21E2-A87EECA7D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49918"/>
            <a:ext cx="12192000" cy="2246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Professor Prakash C. Tiwari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Senior Fellow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Indian Council of Social Science Research [ICSSR]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Department of Geography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Kumaun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 University, Nainital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Email: pctiwari@gmail.com</a:t>
            </a:r>
            <a:endParaRPr kumimoji="0" lang="en-I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460" name="Picture 2" descr="Image result for kumaun university logo">
            <a:extLst>
              <a:ext uri="{FF2B5EF4-FFF2-40B4-BE49-F238E27FC236}">
                <a16:creationId xmlns:a16="http://schemas.microsoft.com/office/drawing/2014/main" id="{905E9E4F-9DF2-7DB6-0094-8061A141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38" y="2556946"/>
            <a:ext cx="1997295" cy="19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D943F9-7C6C-2BD4-5D26-9838DBFC20EA}"/>
              </a:ext>
            </a:extLst>
          </p:cNvPr>
          <p:cNvSpPr txBox="1"/>
          <p:nvPr/>
        </p:nvSpPr>
        <p:spPr>
          <a:xfrm>
            <a:off x="-1" y="622524"/>
            <a:ext cx="1219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 Building of Rural Women in Climate Information:</a:t>
            </a:r>
          </a:p>
          <a:p>
            <a:pPr algn="ctr"/>
            <a:r>
              <a:rPr lang="en-IN" sz="3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Bridging the Gap Between Climate Science and Local Level Climate Adaptation Needs in Himalaya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77" y="372392"/>
            <a:ext cx="1155290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buFont typeface="Wingdings" pitchFamily="2" charset="2"/>
              <a:buChar char="§"/>
            </a:pPr>
            <a:endParaRPr lang="en-US" sz="2600" b="1" dirty="0">
              <a:solidFill>
                <a:srgbClr val="002060"/>
              </a:solidFill>
              <a:latin typeface="+mj-lt"/>
            </a:endParaRPr>
          </a:p>
          <a:p>
            <a:pPr marL="363538" indent="-363538" algn="just">
              <a:buFont typeface="Wingdings" pitchFamily="2" charset="2"/>
              <a:buChar char="§"/>
            </a:pPr>
            <a:r>
              <a:rPr lang="en-US" sz="3200" b="1" dirty="0">
                <a:solidFill>
                  <a:srgbClr val="00B050"/>
                </a:solidFill>
              </a:rPr>
              <a:t>It constitutes the Headwater of South Asia</a:t>
            </a:r>
          </a:p>
          <a:p>
            <a:pPr marL="363538" indent="-363538" algn="just">
              <a:buFont typeface="Wingdings" pitchFamily="2" charset="2"/>
              <a:buChar char="§"/>
            </a:pPr>
            <a:endParaRPr lang="en-US" sz="1200" b="1" dirty="0">
              <a:solidFill>
                <a:srgbClr val="00B050"/>
              </a:solidFill>
            </a:endParaRPr>
          </a:p>
          <a:p>
            <a:pPr marL="363538" indent="-363538" algn="just">
              <a:buFont typeface="Wingdings" pitchFamily="2" charset="2"/>
              <a:buChar char="§"/>
            </a:pPr>
            <a:endParaRPr lang="en-US" sz="1000" b="1" dirty="0">
              <a:solidFill>
                <a:srgbClr val="002060"/>
              </a:solidFill>
            </a:endParaRPr>
          </a:p>
          <a:p>
            <a:pPr marL="363538" indent="-363538" algn="just">
              <a:buFont typeface="Wingdings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</a:rPr>
              <a:t>Water and other ecosystem services sustain more than 45% global population in the densely populated plains of South Asia</a:t>
            </a:r>
          </a:p>
          <a:p>
            <a:pPr marL="363538" indent="-363538" algn="just">
              <a:buFont typeface="Wingdings" pitchFamily="2" charset="2"/>
              <a:buChar char="§"/>
            </a:pPr>
            <a:endParaRPr lang="en-US" sz="1000" b="1" dirty="0">
              <a:solidFill>
                <a:srgbClr val="002060"/>
              </a:solidFill>
            </a:endParaRPr>
          </a:p>
          <a:p>
            <a:pPr marL="363538" indent="-363538" algn="just">
              <a:buFont typeface="Wingdings" pitchFamily="2" charset="2"/>
              <a:buChar char="§"/>
            </a:pPr>
            <a:endParaRPr lang="en-US" sz="1000" b="1" dirty="0">
              <a:solidFill>
                <a:srgbClr val="002060"/>
              </a:solidFill>
            </a:endParaRPr>
          </a:p>
          <a:p>
            <a:pPr marL="363538" indent="-363538" algn="just">
              <a:buFont typeface="Wingdings" pitchFamily="2" charset="2"/>
              <a:buChar char="§"/>
            </a:pPr>
            <a:r>
              <a:rPr lang="en-US" sz="3200" b="1" dirty="0">
                <a:solidFill>
                  <a:srgbClr val="00B050"/>
                </a:solidFill>
                <a:latin typeface="Calibri" pitchFamily="34" charset="0"/>
              </a:rPr>
              <a:t>People of South Asia has access to less than 5% of the global freshwater resources, and per capita water availability is between 1240 and 1730 Cubic Meter/Person/Year which further declining</a:t>
            </a:r>
          </a:p>
          <a:p>
            <a:pPr marL="363538" indent="-363538" algn="just">
              <a:buFont typeface="Wingdings" pitchFamily="2" charset="2"/>
              <a:buChar char="§"/>
            </a:pPr>
            <a:endParaRPr lang="en-US" sz="1000" b="1" dirty="0">
              <a:solidFill>
                <a:srgbClr val="002060"/>
              </a:solidFill>
            </a:endParaRPr>
          </a:p>
          <a:p>
            <a:pPr marL="363538" indent="-363538" algn="just">
              <a:buFont typeface="Wingdings" pitchFamily="2" charset="2"/>
              <a:buChar char="§"/>
            </a:pPr>
            <a:endParaRPr lang="en-US" sz="1200" b="1" dirty="0">
              <a:solidFill>
                <a:srgbClr val="002060"/>
              </a:solidFill>
            </a:endParaRPr>
          </a:p>
          <a:p>
            <a:pPr marL="363538" indent="-363538" algn="just">
              <a:buFont typeface="Wingdings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</a:rPr>
              <a:t>The rapidly changing climatic conditions in Himalaya will have enormous implications ranging from water, food, livelihood and health security to inter-state conflicts</a:t>
            </a:r>
            <a:endParaRPr lang="en-US" sz="2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20277"/>
            <a:ext cx="12115800" cy="563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2060"/>
                </a:solidFill>
                <a:latin typeface="Calibri"/>
              </a:rPr>
              <a:t>Why Himalaya?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E7E222-0663-C415-BF2D-012C586D34B2}"/>
              </a:ext>
            </a:extLst>
          </p:cNvPr>
          <p:cNvSpPr txBox="1"/>
          <p:nvPr/>
        </p:nvSpPr>
        <p:spPr>
          <a:xfrm>
            <a:off x="9525" y="119739"/>
            <a:ext cx="12182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/>
              </a:rPr>
              <a:t>Farming, Food and Livelihood System Along the Himalayan Transacts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80F975-08C1-FF22-B2C4-1D1674A7355B}"/>
              </a:ext>
            </a:extLst>
          </p:cNvPr>
          <p:cNvGrpSpPr/>
          <p:nvPr/>
        </p:nvGrpSpPr>
        <p:grpSpPr>
          <a:xfrm>
            <a:off x="1045026" y="410556"/>
            <a:ext cx="10997603" cy="6634064"/>
            <a:chOff x="1905000" y="457200"/>
            <a:chExt cx="8305800" cy="5943600"/>
          </a:xfrm>
        </p:grpSpPr>
        <p:sp>
          <p:nvSpPr>
            <p:cNvPr id="70" name="Rectangle 69"/>
            <p:cNvSpPr/>
            <p:nvPr/>
          </p:nvSpPr>
          <p:spPr>
            <a:xfrm>
              <a:off x="2855640" y="1052736"/>
              <a:ext cx="2952328" cy="2376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890" name="Line 2"/>
            <p:cNvSpPr>
              <a:spLocks noChangeShapeType="1"/>
            </p:cNvSpPr>
            <p:nvPr/>
          </p:nvSpPr>
          <p:spPr bwMode="auto">
            <a:xfrm>
              <a:off x="2667000" y="5791200"/>
              <a:ext cx="152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91" name="Text Box 3"/>
            <p:cNvSpPr txBox="1">
              <a:spLocks noChangeArrowheads="1"/>
            </p:cNvSpPr>
            <p:nvPr/>
          </p:nvSpPr>
          <p:spPr bwMode="auto">
            <a:xfrm>
              <a:off x="1905000" y="5638800"/>
              <a:ext cx="838200" cy="303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500 m</a:t>
              </a:r>
            </a:p>
          </p:txBody>
        </p:sp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1905000" y="914400"/>
              <a:ext cx="838200" cy="303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5000 m</a:t>
              </a:r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 flipH="1">
              <a:off x="2667000" y="3657600"/>
              <a:ext cx="7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 flipH="1">
              <a:off x="2667000" y="3124200"/>
              <a:ext cx="7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H="1">
              <a:off x="2667000" y="1066800"/>
              <a:ext cx="7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1905000" y="5105400"/>
              <a:ext cx="838200" cy="303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1000 m</a:t>
              </a: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905000" y="4038600"/>
              <a:ext cx="838200" cy="303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2000 m</a:t>
              </a: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1905000" y="2971800"/>
              <a:ext cx="838200" cy="303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3000 m</a:t>
              </a:r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2092736" y="1905000"/>
              <a:ext cx="914400" cy="303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4000 m</a:t>
              </a:r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 flipH="1">
              <a:off x="2667000" y="1524000"/>
              <a:ext cx="7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>
              <a:off x="4648200" y="5181600"/>
              <a:ext cx="54864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 flipV="1">
              <a:off x="6172200" y="4114800"/>
              <a:ext cx="39624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>
              <a:off x="7543800" y="3124200"/>
              <a:ext cx="25908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8686800" y="2057400"/>
              <a:ext cx="14478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 flipH="1">
              <a:off x="2667000" y="1066800"/>
              <a:ext cx="152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H="1">
              <a:off x="2743200" y="1524000"/>
              <a:ext cx="762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>
              <a:off x="2667000" y="2057400"/>
              <a:ext cx="152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 flipH="1">
              <a:off x="2667000" y="3657600"/>
              <a:ext cx="152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 flipH="1">
              <a:off x="2667000" y="3124200"/>
              <a:ext cx="152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 flipH="1">
              <a:off x="2667000" y="2590800"/>
              <a:ext cx="152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7696200" y="5181601"/>
              <a:ext cx="24384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</a:pPr>
              <a:r>
                <a:rPr lang="en-US" sz="1200">
                  <a:solidFill>
                    <a:prstClr val="black"/>
                  </a:solidFill>
                  <a:latin typeface="Calibri"/>
                </a:rPr>
                <a:t>Sub-Tropical Zone, Deciduous Forests, High Population Density Intensive Cultivation</a:t>
              </a: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7924800" y="4267201"/>
              <a:ext cx="22098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</a:pPr>
              <a:r>
                <a:rPr lang="en-US" sz="1200">
                  <a:solidFill>
                    <a:prstClr val="black"/>
                  </a:solidFill>
                  <a:latin typeface="Calibri"/>
                </a:rPr>
                <a:t>Lower Temperate Zone, Mixed Forests, Water Scarcity, High Population Density,  Intensive Cultivation</a:t>
              </a:r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7162800" y="3200400"/>
              <a:ext cx="2971800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Calibri"/>
                </a:rPr>
                <a:t>              </a:t>
              </a:r>
              <a:r>
                <a:rPr lang="en-US" sz="1200">
                  <a:solidFill>
                    <a:prstClr val="black"/>
                  </a:solidFill>
                  <a:latin typeface="Calibri"/>
                </a:rPr>
                <a:t>Mid Temperate Slopes, Mixed Himalayan Forests, Acute Water Scarcity, High Population Density Extensive Cultivation, Horticulture, Vegetable Farming</a:t>
              </a:r>
            </a:p>
          </p:txBody>
        </p:sp>
        <p:sp>
          <p:nvSpPr>
            <p:cNvPr id="37918" name="Text Box 30"/>
            <p:cNvSpPr txBox="1">
              <a:spLocks noChangeArrowheads="1"/>
            </p:cNvSpPr>
            <p:nvPr/>
          </p:nvSpPr>
          <p:spPr bwMode="auto">
            <a:xfrm>
              <a:off x="8382000" y="2209801"/>
              <a:ext cx="1752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>
                  <a:solidFill>
                    <a:prstClr val="black"/>
                  </a:solidFill>
                  <a:latin typeface="Calibri"/>
                </a:rPr>
                <a:t>Sub-Alpine Mountains, Sparse Population, Extensive Cultivation, Livestock Grazing</a:t>
              </a:r>
            </a:p>
          </p:txBody>
        </p: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9220200" y="1447801"/>
              <a:ext cx="914400" cy="617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30000"/>
                </a:lnSpc>
                <a:spcBef>
                  <a:spcPct val="50000"/>
                </a:spcBef>
              </a:pPr>
              <a:r>
                <a:rPr lang="en-US" sz="1200">
                  <a:solidFill>
                    <a:prstClr val="black"/>
                  </a:solidFill>
                  <a:latin typeface="Calibri"/>
                </a:rPr>
                <a:t>Alpine </a:t>
              </a:r>
            </a:p>
            <a:p>
              <a:pPr algn="r">
                <a:lnSpc>
                  <a:spcPct val="30000"/>
                </a:lnSpc>
                <a:spcBef>
                  <a:spcPct val="50000"/>
                </a:spcBef>
              </a:pPr>
              <a:r>
                <a:rPr lang="en-US" sz="1200">
                  <a:solidFill>
                    <a:prstClr val="black"/>
                  </a:solidFill>
                  <a:latin typeface="Calibri"/>
                </a:rPr>
                <a:t>Zone </a:t>
              </a:r>
            </a:p>
            <a:p>
              <a:pPr algn="r">
                <a:lnSpc>
                  <a:spcPct val="30000"/>
                </a:lnSpc>
                <a:spcBef>
                  <a:spcPct val="50000"/>
                </a:spcBef>
              </a:pPr>
              <a:r>
                <a:rPr lang="en-US" sz="1200">
                  <a:solidFill>
                    <a:prstClr val="black"/>
                  </a:solidFill>
                  <a:latin typeface="Calibri"/>
                </a:rPr>
                <a:t>Intensive </a:t>
              </a:r>
            </a:p>
            <a:p>
              <a:pPr algn="r">
                <a:lnSpc>
                  <a:spcPct val="30000"/>
                </a:lnSpc>
                <a:spcBef>
                  <a:spcPct val="50000"/>
                </a:spcBef>
              </a:pPr>
              <a:r>
                <a:rPr lang="en-US" sz="1200">
                  <a:solidFill>
                    <a:prstClr val="black"/>
                  </a:solidFill>
                  <a:latin typeface="Calibri"/>
                </a:rPr>
                <a:t>Grazing</a:t>
              </a:r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1905000" y="457200"/>
              <a:ext cx="0" cy="5943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>
              <a:off x="2667000" y="4191000"/>
              <a:ext cx="152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26" name="Line 38"/>
            <p:cNvSpPr>
              <a:spLocks noChangeShapeType="1"/>
            </p:cNvSpPr>
            <p:nvPr/>
          </p:nvSpPr>
          <p:spPr bwMode="auto">
            <a:xfrm flipH="1">
              <a:off x="2667000" y="4724400"/>
              <a:ext cx="152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27" name="Line 39"/>
            <p:cNvSpPr>
              <a:spLocks noChangeShapeType="1"/>
            </p:cNvSpPr>
            <p:nvPr/>
          </p:nvSpPr>
          <p:spPr bwMode="auto">
            <a:xfrm>
              <a:off x="2667000" y="5257800"/>
              <a:ext cx="152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7928" name="Picture 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990600"/>
              <a:ext cx="7467600" cy="48768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</p:pic>
        <p:sp>
          <p:nvSpPr>
            <p:cNvPr id="37933" name="Text Box 45"/>
            <p:cNvSpPr txBox="1">
              <a:spLocks noChangeArrowheads="1"/>
            </p:cNvSpPr>
            <p:nvPr/>
          </p:nvSpPr>
          <p:spPr bwMode="auto">
            <a:xfrm>
              <a:off x="9296400" y="1371601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27648" y="5363925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FF0000"/>
                  </a:solidFill>
                  <a:latin typeface="Calibri"/>
                </a:rPr>
                <a:t>T1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19736" y="5281464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FF0000"/>
                  </a:solidFill>
                  <a:latin typeface="Calibri"/>
                </a:rPr>
                <a:t>T2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223792" y="4993432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FF0000"/>
                  </a:solidFill>
                  <a:latin typeface="Calibri"/>
                </a:rPr>
                <a:t>T3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91944" y="4057328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FF0000"/>
                  </a:solidFill>
                  <a:latin typeface="Calibri"/>
                </a:rPr>
                <a:t>T3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2783632" y="2074339"/>
              <a:ext cx="741682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783632" y="3068960"/>
              <a:ext cx="73448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783632" y="4077072"/>
              <a:ext cx="741682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783632" y="5157192"/>
              <a:ext cx="741682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783632" y="1207012"/>
              <a:ext cx="4248472" cy="744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Transhumance Based Livestock Rearing</a:t>
              </a:r>
            </a:p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Medicinal Plants,</a:t>
              </a:r>
            </a:p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Potatoes, Beans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83632" y="2204865"/>
              <a:ext cx="4572000" cy="7445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Transhumance Based Livestock Rearing,</a:t>
              </a:r>
            </a:p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Traditional Food Crops including wheat and buck wheat,</a:t>
              </a:r>
            </a:p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Potatoes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83632" y="3068961"/>
              <a:ext cx="4572000" cy="965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Subsistence Framing with </a:t>
              </a:r>
            </a:p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Livestock and  Wheat, </a:t>
              </a:r>
            </a:p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Upland Paddy, Maize, </a:t>
              </a:r>
            </a:p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Millets, Pluses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83632" y="4079974"/>
              <a:ext cx="4572000" cy="965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Intensive Framing with </a:t>
              </a:r>
            </a:p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Livestock and  Wheat, </a:t>
              </a:r>
            </a:p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Upland Paddy, </a:t>
              </a:r>
            </a:p>
            <a:p>
              <a:pPr algn="just"/>
              <a:r>
                <a:rPr lang="en-IN" sz="1600" b="1" dirty="0">
                  <a:solidFill>
                    <a:srgbClr val="002060"/>
                  </a:solidFill>
                  <a:latin typeface="Calibri"/>
                </a:rPr>
                <a:t>Maize, Millets, Pluses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7793D7-C118-58EF-6624-EA401C5053DB}"/>
              </a:ext>
            </a:extLst>
          </p:cNvPr>
          <p:cNvSpPr txBox="1"/>
          <p:nvPr/>
        </p:nvSpPr>
        <p:spPr>
          <a:xfrm rot="16200000">
            <a:off x="-113610" y="5826982"/>
            <a:ext cx="1822402" cy="47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800"/>
              </a:lnSpc>
              <a:spcBef>
                <a:spcPct val="50000"/>
              </a:spcBef>
            </a:pPr>
            <a:r>
              <a:rPr lang="en-IN" b="1" dirty="0">
                <a:solidFill>
                  <a:srgbClr val="C00000"/>
                </a:solidFill>
              </a:rPr>
              <a:t>Siwalik</a:t>
            </a:r>
          </a:p>
          <a:p>
            <a:pPr algn="ctr" eaLnBrk="0" hangingPunct="0">
              <a:lnSpc>
                <a:spcPts val="800"/>
              </a:lnSpc>
              <a:spcBef>
                <a:spcPct val="50000"/>
              </a:spcBef>
            </a:pPr>
            <a:r>
              <a:rPr lang="en-IN" b="1" dirty="0">
                <a:solidFill>
                  <a:srgbClr val="C00000"/>
                </a:solidFill>
              </a:rPr>
              <a:t>Hills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26966A-704F-87D4-42CA-7B6618B4A54B}"/>
              </a:ext>
            </a:extLst>
          </p:cNvPr>
          <p:cNvGrpSpPr/>
          <p:nvPr/>
        </p:nvGrpSpPr>
        <p:grpSpPr>
          <a:xfrm>
            <a:off x="450365" y="920869"/>
            <a:ext cx="11473919" cy="5528387"/>
            <a:chOff x="450365" y="920869"/>
            <a:chExt cx="11473919" cy="55283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C5D89A-AF05-B254-1A5A-9EC575497D5D}"/>
                </a:ext>
              </a:extLst>
            </p:cNvPr>
            <p:cNvSpPr txBox="1"/>
            <p:nvPr/>
          </p:nvSpPr>
          <p:spPr>
            <a:xfrm>
              <a:off x="9664568" y="3533775"/>
              <a:ext cx="2250232" cy="738664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Calibri"/>
                </a:rPr>
                <a:t>Middle Temperate Slopes with High Population Density</a:t>
              </a:r>
              <a:endParaRPr lang="en-IN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168FF6-1AD3-1427-7C79-BBEABDA8CF88}"/>
                </a:ext>
              </a:extLst>
            </p:cNvPr>
            <p:cNvSpPr txBox="1"/>
            <p:nvPr/>
          </p:nvSpPr>
          <p:spPr>
            <a:xfrm>
              <a:off x="9741157" y="2516423"/>
              <a:ext cx="2165394" cy="52322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Calibri"/>
                </a:rPr>
                <a:t>Sub Alpine Mountains with Sparse Population</a:t>
              </a:r>
              <a:endParaRPr lang="en-IN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1A0580-1955-D76F-BCB6-620B6AFB0455}"/>
                </a:ext>
              </a:extLst>
            </p:cNvPr>
            <p:cNvSpPr txBox="1"/>
            <p:nvPr/>
          </p:nvSpPr>
          <p:spPr>
            <a:xfrm>
              <a:off x="10846752" y="1592152"/>
              <a:ext cx="1077532" cy="55951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200"/>
                </a:lnSpc>
                <a:spcBef>
                  <a:spcPct val="50000"/>
                </a:spcBef>
              </a:pPr>
              <a:r>
                <a:rPr lang="en-IN" sz="1300" b="1" dirty="0">
                  <a:solidFill>
                    <a:srgbClr val="002060"/>
                  </a:solidFill>
                </a:rPr>
                <a:t>Alpine Zone with Sparse Population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DD28A0-2653-52BC-2862-0F97E1922A4B}"/>
                </a:ext>
              </a:extLst>
            </p:cNvPr>
            <p:cNvSpPr txBox="1"/>
            <p:nvPr/>
          </p:nvSpPr>
          <p:spPr>
            <a:xfrm>
              <a:off x="9190058" y="4588980"/>
              <a:ext cx="2724176" cy="86684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Calibri"/>
                </a:rPr>
                <a:t>Lower 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Calibri"/>
                </a:rPr>
                <a:t>Temperate 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Calibri"/>
                </a:rPr>
                <a:t>Zone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Calibri"/>
                </a:rPr>
                <a:t>With High Population Density</a:t>
              </a:r>
              <a:endParaRPr lang="en-IN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FB4C6E-7D9F-38EB-5673-00D6C8C712D6}"/>
                </a:ext>
              </a:extLst>
            </p:cNvPr>
            <p:cNvSpPr txBox="1"/>
            <p:nvPr/>
          </p:nvSpPr>
          <p:spPr>
            <a:xfrm>
              <a:off x="5437843" y="5706219"/>
              <a:ext cx="6482438" cy="65139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Calibri"/>
                </a:rPr>
                <a:t>Sub-Tropical Zone 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Calibri"/>
                </a:rPr>
                <a:t>with very Densely Populated River Terraces 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002060"/>
                  </a:solidFill>
                  <a:latin typeface="Calibri"/>
                </a:rPr>
                <a:t>[Intensive Irrigated Farming of Paddy, Wheat, Pulses, Potatoes, Oilseeds, Vegetables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25852A-B5A2-7ABD-88DB-FA48373C0E05}"/>
                </a:ext>
              </a:extLst>
            </p:cNvPr>
            <p:cNvSpPr txBox="1"/>
            <p:nvPr/>
          </p:nvSpPr>
          <p:spPr>
            <a:xfrm rot="16200000">
              <a:off x="-206606" y="1581832"/>
              <a:ext cx="1871145" cy="5572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Bef>
                  <a:spcPct val="50000"/>
                </a:spcBef>
              </a:pPr>
              <a:r>
                <a:rPr lang="en-IN" b="1" dirty="0">
                  <a:solidFill>
                    <a:srgbClr val="C00000"/>
                  </a:solidFill>
                </a:rPr>
                <a:t>Great Himalayan Mountains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A46427-224B-D85D-3630-41A69A730918}"/>
                </a:ext>
              </a:extLst>
            </p:cNvPr>
            <p:cNvCxnSpPr>
              <a:cxnSpLocks/>
            </p:cNvCxnSpPr>
            <p:nvPr/>
          </p:nvCxnSpPr>
          <p:spPr>
            <a:xfrm>
              <a:off x="1110343" y="920869"/>
              <a:ext cx="0" cy="1871146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1849742-C7EE-9C1C-F9D7-A1CED5F8A38A}"/>
                </a:ext>
              </a:extLst>
            </p:cNvPr>
            <p:cNvCxnSpPr>
              <a:cxnSpLocks/>
            </p:cNvCxnSpPr>
            <p:nvPr/>
          </p:nvCxnSpPr>
          <p:spPr>
            <a:xfrm>
              <a:off x="1111674" y="2864498"/>
              <a:ext cx="23052" cy="3584758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D066CC-6567-17D3-C0E3-B184287D354A}"/>
                </a:ext>
              </a:extLst>
            </p:cNvPr>
            <p:cNvSpPr txBox="1"/>
            <p:nvPr/>
          </p:nvSpPr>
          <p:spPr>
            <a:xfrm rot="16200000">
              <a:off x="-125001" y="3957924"/>
              <a:ext cx="1822402" cy="4712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800"/>
                </a:lnSpc>
                <a:spcBef>
                  <a:spcPct val="50000"/>
                </a:spcBef>
              </a:pPr>
              <a:r>
                <a:rPr lang="en-IN" b="1" dirty="0">
                  <a:solidFill>
                    <a:srgbClr val="C00000"/>
                  </a:solidFill>
                </a:rPr>
                <a:t>Lesser Himalaya </a:t>
              </a:r>
            </a:p>
            <a:p>
              <a:pPr algn="ctr" eaLnBrk="0" hangingPunct="0">
                <a:lnSpc>
                  <a:spcPts val="800"/>
                </a:lnSpc>
                <a:spcBef>
                  <a:spcPct val="50000"/>
                </a:spcBef>
              </a:pPr>
              <a:r>
                <a:rPr lang="en-IN" b="1" dirty="0">
                  <a:solidFill>
                    <a:srgbClr val="C00000"/>
                  </a:solidFill>
                </a:rPr>
                <a:t>Mountains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B583157-AC35-07C2-5BE1-5184CE1DD3C3}"/>
                </a:ext>
              </a:extLst>
            </p:cNvPr>
            <p:cNvSpPr/>
            <p:nvPr/>
          </p:nvSpPr>
          <p:spPr>
            <a:xfrm rot="5400000">
              <a:off x="6116777" y="-595747"/>
              <a:ext cx="1976752" cy="960279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>
            <a:extLst>
              <a:ext uri="{FF2B5EF4-FFF2-40B4-BE49-F238E27FC236}">
                <a16:creationId xmlns:a16="http://schemas.microsoft.com/office/drawing/2014/main" id="{194ECCC2-9408-6DE6-1D3C-5A9BDCDB802D}"/>
              </a:ext>
            </a:extLst>
          </p:cNvPr>
          <p:cNvSpPr txBox="1">
            <a:spLocks/>
          </p:cNvSpPr>
          <p:nvPr/>
        </p:nvSpPr>
        <p:spPr bwMode="auto">
          <a:xfrm>
            <a:off x="0" y="40666"/>
            <a:ext cx="12191999" cy="719138"/>
          </a:xfrm>
          <a:prstGeom prst="rect">
            <a:avLst/>
          </a:prstGeom>
          <a:noFill/>
          <a:ln>
            <a:noFill/>
          </a:ln>
        </p:spPr>
        <p:txBody>
          <a:bodyPr lIns="91288" tIns="45643" rIns="91288" bIns="45643" anchor="ctr"/>
          <a:lstStyle>
            <a:lvl1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66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-6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等线 Light" panose="02010600030101010101" pitchFamily="2" charset="-122"/>
                <a:cs typeface="Gotham Bold"/>
              </a:rPr>
              <a:t>The Spatial Scale of Climate Change Adaptation Governance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F2D17E5-8748-6BB1-B60B-8F00C8515DF4}"/>
              </a:ext>
            </a:extLst>
          </p:cNvPr>
          <p:cNvGrpSpPr/>
          <p:nvPr/>
        </p:nvGrpSpPr>
        <p:grpSpPr>
          <a:xfrm>
            <a:off x="226064" y="638501"/>
            <a:ext cx="11687021" cy="5998667"/>
            <a:chOff x="226064" y="638501"/>
            <a:chExt cx="11687021" cy="599866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69CB2716-22B9-3623-896F-D2178EBBCEBF}"/>
                </a:ext>
              </a:extLst>
            </p:cNvPr>
            <p:cNvSpPr/>
            <p:nvPr/>
          </p:nvSpPr>
          <p:spPr>
            <a:xfrm rot="10800000">
              <a:off x="5705670" y="777544"/>
              <a:ext cx="4377041" cy="256281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555D94A9-9457-0E52-3503-903DC5E7DF0A}"/>
                </a:ext>
              </a:extLst>
            </p:cNvPr>
            <p:cNvSpPr/>
            <p:nvPr/>
          </p:nvSpPr>
          <p:spPr>
            <a:xfrm>
              <a:off x="4254759" y="3986689"/>
              <a:ext cx="4099245" cy="265047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C7648D-F5CB-0E9C-B93D-4A6D6176A122}"/>
                </a:ext>
              </a:extLst>
            </p:cNvPr>
            <p:cNvSpPr txBox="1"/>
            <p:nvPr/>
          </p:nvSpPr>
          <p:spPr>
            <a:xfrm>
              <a:off x="10229458" y="638501"/>
              <a:ext cx="1679510" cy="2784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</a:t>
              </a:r>
              <a:endPara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Regional</a:t>
              </a:r>
              <a:endPara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</a:t>
              </a:r>
              <a:endPara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 level</a:t>
              </a:r>
              <a:endPara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Level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2A3E778-F79A-016F-639B-EAD75DCC38A3}"/>
                </a:ext>
              </a:extLst>
            </p:cNvPr>
            <p:cNvCxnSpPr/>
            <p:nvPr/>
          </p:nvCxnSpPr>
          <p:spPr>
            <a:xfrm>
              <a:off x="10201465" y="759804"/>
              <a:ext cx="0" cy="290182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747D3E-F8D3-90BC-E6EF-752E8E13B20A}"/>
                </a:ext>
              </a:extLst>
            </p:cNvPr>
            <p:cNvSpPr txBox="1"/>
            <p:nvPr/>
          </p:nvSpPr>
          <p:spPr>
            <a:xfrm>
              <a:off x="6318380" y="735221"/>
              <a:ext cx="3172407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Sustainable Development Goals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 Climate Models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Regional Climate Models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 Plans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 Plans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24D52BB-D56F-761A-88E3-5A740C6915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75921" y="3699599"/>
              <a:ext cx="13993" cy="293596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34BA327-FCE7-EBF2-DC1A-C156EC0226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94221" y="759804"/>
              <a:ext cx="0" cy="5857616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E58C19-3DAF-E6B5-A956-367C494B7426}"/>
                </a:ext>
              </a:extLst>
            </p:cNvPr>
            <p:cNvSpPr txBox="1"/>
            <p:nvPr/>
          </p:nvSpPr>
          <p:spPr>
            <a:xfrm rot="16200000">
              <a:off x="9556105" y="3275610"/>
              <a:ext cx="4313850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Geo-Climatic Complexities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266214-42EA-B886-F0FD-1BD382A2E78B}"/>
                </a:ext>
              </a:extLst>
            </p:cNvPr>
            <p:cNvSpPr txBox="1"/>
            <p:nvPr/>
          </p:nvSpPr>
          <p:spPr>
            <a:xfrm>
              <a:off x="4554894" y="4215426"/>
              <a:ext cx="3526971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Risk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Vulnerability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Adaptive Capacity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N" sz="100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Impact, Decision and Response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0D7B1D-22BC-5705-AAD0-EF71DE28DAC6}"/>
                </a:ext>
              </a:extLst>
            </p:cNvPr>
            <p:cNvSpPr txBox="1"/>
            <p:nvPr/>
          </p:nvSpPr>
          <p:spPr>
            <a:xfrm>
              <a:off x="247187" y="3496241"/>
              <a:ext cx="3712020" cy="313932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IN" b="1" dirty="0">
                  <a:solidFill>
                    <a:srgbClr val="FF0000"/>
                  </a:solidFill>
                </a:rPr>
                <a:t>Local Level </a:t>
              </a:r>
              <a:r>
                <a:rPr lang="en-IN" dirty="0">
                  <a:solidFill>
                    <a:srgbClr val="002060"/>
                  </a:solidFill>
                </a:rPr>
                <a:t>[Plan Implementation, Government Line Departments, Water, Irrigation, Agriculture, Public Work, Health, Horticulture, Tourism]</a:t>
              </a:r>
            </a:p>
            <a:p>
              <a:pPr algn="just"/>
              <a:endParaRPr lang="en-IN" sz="1000" dirty="0">
                <a:solidFill>
                  <a:srgbClr val="002060"/>
                </a:solidFill>
              </a:endParaRPr>
            </a:p>
            <a:p>
              <a:pPr algn="just"/>
              <a:r>
                <a:rPr lang="en-IN" b="1" dirty="0">
                  <a:solidFill>
                    <a:srgbClr val="FF0000"/>
                  </a:solidFill>
                </a:rPr>
                <a:t>Village Level </a:t>
              </a:r>
              <a:r>
                <a:rPr lang="en-IN" dirty="0">
                  <a:solidFill>
                    <a:srgbClr val="002060"/>
                  </a:solidFill>
                </a:rPr>
                <a:t>[Community-based Institutions, Natural Resource Development and Utilization, Gender Norms, Equity, Justice]</a:t>
              </a:r>
            </a:p>
            <a:p>
              <a:pPr algn="just"/>
              <a:endParaRPr lang="en-IN" sz="800" dirty="0">
                <a:solidFill>
                  <a:srgbClr val="002060"/>
                </a:solidFill>
              </a:endParaRPr>
            </a:p>
            <a:p>
              <a:pPr algn="just"/>
              <a:r>
                <a:rPr lang="en-IN" b="1" dirty="0">
                  <a:solidFill>
                    <a:srgbClr val="FF0000"/>
                  </a:solidFill>
                </a:rPr>
                <a:t>Household Level </a:t>
              </a:r>
              <a:r>
                <a:rPr lang="en-IN" dirty="0">
                  <a:solidFill>
                    <a:srgbClr val="002060"/>
                  </a:solidFill>
                </a:rPr>
                <a:t>[Traditional Knowledge]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83986B6-1B6F-6375-1825-6F84C89C59B5}"/>
                </a:ext>
              </a:extLst>
            </p:cNvPr>
            <p:cNvSpPr/>
            <p:nvPr/>
          </p:nvSpPr>
          <p:spPr>
            <a:xfrm rot="5400000">
              <a:off x="6803860" y="626413"/>
              <a:ext cx="646334" cy="60742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8F739B-AFDB-69A1-B22B-4AFEF95FF3C9}"/>
                </a:ext>
              </a:extLst>
            </p:cNvPr>
            <p:cNvSpPr txBox="1"/>
            <p:nvPr/>
          </p:nvSpPr>
          <p:spPr>
            <a:xfrm>
              <a:off x="4688633" y="3340359"/>
              <a:ext cx="4544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>
                  <a:solidFill>
                    <a:srgbClr val="00B050"/>
                  </a:solidFill>
                </a:rPr>
                <a:t>Climate Change Adaptation Governance Policies and Action Plans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22E2213-A674-ED0A-2444-78CE6F77ABAB}"/>
                </a:ext>
              </a:extLst>
            </p:cNvPr>
            <p:cNvSpPr/>
            <p:nvPr/>
          </p:nvSpPr>
          <p:spPr>
            <a:xfrm>
              <a:off x="7820059" y="1229600"/>
              <a:ext cx="169047" cy="23481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497EA30F-D21D-E307-2FD2-1DE28AC88D3F}"/>
                </a:ext>
              </a:extLst>
            </p:cNvPr>
            <p:cNvSpPr/>
            <p:nvPr/>
          </p:nvSpPr>
          <p:spPr>
            <a:xfrm>
              <a:off x="7824723" y="1643278"/>
              <a:ext cx="169047" cy="23481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A4C9A3FA-AC02-7F32-038E-C4AA371BE5D0}"/>
                </a:ext>
              </a:extLst>
            </p:cNvPr>
            <p:cNvSpPr/>
            <p:nvPr/>
          </p:nvSpPr>
          <p:spPr>
            <a:xfrm>
              <a:off x="7818996" y="2026092"/>
              <a:ext cx="169047" cy="23481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C67F6F53-5698-E4C1-6ACA-457557A2EEBB}"/>
                </a:ext>
              </a:extLst>
            </p:cNvPr>
            <p:cNvSpPr/>
            <p:nvPr/>
          </p:nvSpPr>
          <p:spPr>
            <a:xfrm>
              <a:off x="7828328" y="2423579"/>
              <a:ext cx="169047" cy="23481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FCA48126-3A57-B658-0CF0-22890F88D747}"/>
                </a:ext>
              </a:extLst>
            </p:cNvPr>
            <p:cNvSpPr/>
            <p:nvPr/>
          </p:nvSpPr>
          <p:spPr>
            <a:xfrm rot="10800000">
              <a:off x="6237504" y="4515611"/>
              <a:ext cx="169047" cy="23481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0C49F223-6736-9635-82A0-291FEED333AD}"/>
                </a:ext>
              </a:extLst>
            </p:cNvPr>
            <p:cNvSpPr/>
            <p:nvPr/>
          </p:nvSpPr>
          <p:spPr>
            <a:xfrm rot="10800000">
              <a:off x="6229486" y="5150509"/>
              <a:ext cx="169047" cy="23481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B5092711-2FAA-2F6B-8421-A29AFB3F9A04}"/>
                </a:ext>
              </a:extLst>
            </p:cNvPr>
            <p:cNvSpPr/>
            <p:nvPr/>
          </p:nvSpPr>
          <p:spPr>
            <a:xfrm rot="10800000">
              <a:off x="6240377" y="5912730"/>
              <a:ext cx="169047" cy="23481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5C4315-9F3E-BA6E-CC17-3002A29B2D0F}"/>
                </a:ext>
              </a:extLst>
            </p:cNvPr>
            <p:cNvSpPr/>
            <p:nvPr/>
          </p:nvSpPr>
          <p:spPr>
            <a:xfrm>
              <a:off x="226064" y="745945"/>
              <a:ext cx="2468695" cy="243143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093B8D-E634-0CC7-8425-F16BA3576B8A}"/>
                </a:ext>
              </a:extLst>
            </p:cNvPr>
            <p:cNvSpPr txBox="1"/>
            <p:nvPr/>
          </p:nvSpPr>
          <p:spPr>
            <a:xfrm>
              <a:off x="291127" y="1422431"/>
              <a:ext cx="23513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C00000"/>
                  </a:solidFill>
                </a:rPr>
                <a:t>District</a:t>
              </a:r>
            </a:p>
            <a:p>
              <a:pPr algn="ctr"/>
              <a:r>
                <a:rPr lang="en-IN" sz="2000" b="1" dirty="0">
                  <a:solidFill>
                    <a:srgbClr val="C00000"/>
                  </a:solidFill>
                </a:rPr>
                <a:t>Development Block</a:t>
              </a:r>
            </a:p>
            <a:p>
              <a:pPr algn="ctr"/>
              <a:r>
                <a:rPr lang="en-IN" sz="2000" b="1" dirty="0">
                  <a:solidFill>
                    <a:srgbClr val="C00000"/>
                  </a:solidFill>
                </a:rPr>
                <a:t>Watershed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F95D2AE-1212-DDA1-6D47-49B901D6754C}"/>
                </a:ext>
              </a:extLst>
            </p:cNvPr>
            <p:cNvCxnSpPr>
              <a:cxnSpLocks/>
              <a:stCxn id="27" idx="6"/>
            </p:cNvCxnSpPr>
            <p:nvPr/>
          </p:nvCxnSpPr>
          <p:spPr>
            <a:xfrm>
              <a:off x="2694759" y="1961663"/>
              <a:ext cx="317886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88BB122-3003-0D6E-E1F3-23675B7A97A1}"/>
                </a:ext>
              </a:extLst>
            </p:cNvPr>
            <p:cNvCxnSpPr>
              <a:cxnSpLocks/>
            </p:cNvCxnSpPr>
            <p:nvPr/>
          </p:nvCxnSpPr>
          <p:spPr>
            <a:xfrm>
              <a:off x="5861180" y="1961663"/>
              <a:ext cx="0" cy="13058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2D0F4A8-7CD9-21E6-272A-D1A8077E1A3F}"/>
                </a:ext>
              </a:extLst>
            </p:cNvPr>
            <p:cNvSpPr txBox="1"/>
            <p:nvPr/>
          </p:nvSpPr>
          <p:spPr>
            <a:xfrm>
              <a:off x="3209505" y="988537"/>
              <a:ext cx="23513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C00000"/>
                  </a:solidFill>
                </a:rPr>
                <a:t>Mainstreaming Climate Change Adaptation and DRR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14AF7E-EE88-6232-F00C-EF034ED5B80B}"/>
                </a:ext>
              </a:extLst>
            </p:cNvPr>
            <p:cNvSpPr txBox="1"/>
            <p:nvPr/>
          </p:nvSpPr>
          <p:spPr>
            <a:xfrm>
              <a:off x="8301138" y="2027720"/>
              <a:ext cx="23513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C00000"/>
                  </a:solidFill>
                </a:rPr>
                <a:t>   Policy Decision</a:t>
              </a:r>
            </a:p>
            <a:p>
              <a:pPr algn="ctr"/>
              <a:endParaRPr lang="en-IN" sz="1600" b="1" dirty="0">
                <a:solidFill>
                  <a:srgbClr val="C00000"/>
                </a:solidFill>
              </a:endParaRPr>
            </a:p>
            <a:p>
              <a:pPr algn="ctr"/>
              <a:r>
                <a:rPr lang="en-IN" sz="1600" b="1" dirty="0">
                  <a:solidFill>
                    <a:srgbClr val="C00000"/>
                  </a:solidFill>
                </a:rPr>
                <a:t>  Policy Decision</a:t>
              </a:r>
            </a:p>
            <a:p>
              <a:pPr algn="ctr"/>
              <a:endParaRPr lang="en-IN" sz="1600" b="1" dirty="0">
                <a:solidFill>
                  <a:srgbClr val="C00000"/>
                </a:solidFill>
              </a:endParaRPr>
            </a:p>
            <a:p>
              <a:pPr algn="ctr"/>
              <a:r>
                <a:rPr lang="en-IN" sz="1600" b="1" dirty="0">
                  <a:solidFill>
                    <a:srgbClr val="C00000"/>
                  </a:solidFill>
                </a:rPr>
                <a:t>Implementation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98CCE3D-D805-A57A-F283-903F813BEF1B}"/>
              </a:ext>
            </a:extLst>
          </p:cNvPr>
          <p:cNvCxnSpPr/>
          <p:nvPr/>
        </p:nvCxnSpPr>
        <p:spPr>
          <a:xfrm flipV="1">
            <a:off x="1483568" y="3226005"/>
            <a:ext cx="0" cy="2287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1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>
            <a:extLst>
              <a:ext uri="{FF2B5EF4-FFF2-40B4-BE49-F238E27FC236}">
                <a16:creationId xmlns:a16="http://schemas.microsoft.com/office/drawing/2014/main" id="{D51EB73D-1B93-6401-8063-66DF9C47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5888"/>
            <a:ext cx="11953875" cy="6626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5B5108-1B34-20E5-4334-D164ACCB6696}"/>
              </a:ext>
            </a:extLst>
          </p:cNvPr>
          <p:cNvSpPr/>
          <p:nvPr/>
        </p:nvSpPr>
        <p:spPr>
          <a:xfrm>
            <a:off x="3503613" y="333375"/>
            <a:ext cx="499268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12644" name="TextBox 3">
            <a:extLst>
              <a:ext uri="{FF2B5EF4-FFF2-40B4-BE49-F238E27FC236}">
                <a16:creationId xmlns:a16="http://schemas.microsoft.com/office/drawing/2014/main" id="{16015731-826C-0967-00ED-88AE1D86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69863"/>
            <a:ext cx="107521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Ramgad Watershed: Kumaon Lesser Himalaya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[Community Based Climate Monitoring]</a:t>
            </a:r>
          </a:p>
        </p:txBody>
      </p:sp>
      <p:sp>
        <p:nvSpPr>
          <p:cNvPr id="112654" name="TextBox 13">
            <a:extLst>
              <a:ext uri="{FF2B5EF4-FFF2-40B4-BE49-F238E27FC236}">
                <a16:creationId xmlns:a16="http://schemas.microsoft.com/office/drawing/2014/main" id="{415C2E4D-201E-2ECB-0A0C-225F1E676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3357563"/>
            <a:ext cx="211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IN" altLang="en-US" sz="1800" b="1">
                <a:solidFill>
                  <a:srgbClr val="9A5315"/>
                </a:solidFill>
                <a:latin typeface="Arial" panose="020B0604020202020204" pitchFamily="34" charset="0"/>
              </a:rPr>
              <a:t>Bohrakot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16E1BD-724A-62E8-0630-EB860E3B4D74}"/>
              </a:ext>
            </a:extLst>
          </p:cNvPr>
          <p:cNvSpPr/>
          <p:nvPr/>
        </p:nvSpPr>
        <p:spPr>
          <a:xfrm>
            <a:off x="9648825" y="1484313"/>
            <a:ext cx="384175" cy="288925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B9B7F2-C53A-2807-345C-44771DF21820}"/>
              </a:ext>
            </a:extLst>
          </p:cNvPr>
          <p:cNvSpPr/>
          <p:nvPr/>
        </p:nvSpPr>
        <p:spPr>
          <a:xfrm>
            <a:off x="7824788" y="4005263"/>
            <a:ext cx="384175" cy="287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3DE056-8A9A-EA96-9FBC-D0DCF2379F59}"/>
              </a:ext>
            </a:extLst>
          </p:cNvPr>
          <p:cNvSpPr/>
          <p:nvPr/>
        </p:nvSpPr>
        <p:spPr>
          <a:xfrm>
            <a:off x="3983038" y="1844675"/>
            <a:ext cx="384175" cy="288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C77629-BE54-3CA9-65D9-2EC32AB4146F}"/>
              </a:ext>
            </a:extLst>
          </p:cNvPr>
          <p:cNvSpPr/>
          <p:nvPr/>
        </p:nvSpPr>
        <p:spPr>
          <a:xfrm>
            <a:off x="5424488" y="1916113"/>
            <a:ext cx="384175" cy="288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4530DE-A9DE-01C0-0999-E677A27F92BA}"/>
              </a:ext>
            </a:extLst>
          </p:cNvPr>
          <p:cNvSpPr/>
          <p:nvPr/>
        </p:nvSpPr>
        <p:spPr>
          <a:xfrm>
            <a:off x="7151688" y="2060575"/>
            <a:ext cx="384175" cy="288925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2C803A-A0BB-9BF2-52EE-EE80474D337B}"/>
              </a:ext>
            </a:extLst>
          </p:cNvPr>
          <p:cNvSpPr/>
          <p:nvPr/>
        </p:nvSpPr>
        <p:spPr>
          <a:xfrm>
            <a:off x="10609263" y="4005263"/>
            <a:ext cx="382587" cy="287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A57963-7BEB-A1D1-6684-EDD26986CC4D}"/>
              </a:ext>
            </a:extLst>
          </p:cNvPr>
          <p:cNvSpPr/>
          <p:nvPr/>
        </p:nvSpPr>
        <p:spPr>
          <a:xfrm>
            <a:off x="11376025" y="2565400"/>
            <a:ext cx="384175" cy="2873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2C73E08-9154-D545-0CF3-3D0169366267}"/>
              </a:ext>
            </a:extLst>
          </p:cNvPr>
          <p:cNvSpPr/>
          <p:nvPr/>
        </p:nvSpPr>
        <p:spPr>
          <a:xfrm>
            <a:off x="8016875" y="1700213"/>
            <a:ext cx="382588" cy="288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AA3CF5-36CD-85A7-D8B4-4EAC7FCCC20F}"/>
              </a:ext>
            </a:extLst>
          </p:cNvPr>
          <p:cNvSpPr/>
          <p:nvPr/>
        </p:nvSpPr>
        <p:spPr>
          <a:xfrm>
            <a:off x="4559300" y="4365625"/>
            <a:ext cx="384175" cy="2873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8E047F-51B5-59B7-608F-A8FBEFF27EC1}"/>
              </a:ext>
            </a:extLst>
          </p:cNvPr>
          <p:cNvSpPr/>
          <p:nvPr/>
        </p:nvSpPr>
        <p:spPr>
          <a:xfrm>
            <a:off x="2063750" y="2997200"/>
            <a:ext cx="384175" cy="2873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0B705F-6B71-3755-3941-D0BD7B4643DD}"/>
              </a:ext>
            </a:extLst>
          </p:cNvPr>
          <p:cNvSpPr/>
          <p:nvPr/>
        </p:nvSpPr>
        <p:spPr>
          <a:xfrm>
            <a:off x="2735263" y="2060575"/>
            <a:ext cx="384175" cy="288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ADB6C13-0D9A-734C-EE9C-3A0A332617F2}"/>
              </a:ext>
            </a:extLst>
          </p:cNvPr>
          <p:cNvSpPr/>
          <p:nvPr/>
        </p:nvSpPr>
        <p:spPr>
          <a:xfrm>
            <a:off x="3408363" y="3860800"/>
            <a:ext cx="384175" cy="288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B92F26F-211F-572C-B8AE-BC04E2DDE505}"/>
              </a:ext>
            </a:extLst>
          </p:cNvPr>
          <p:cNvSpPr/>
          <p:nvPr/>
        </p:nvSpPr>
        <p:spPr>
          <a:xfrm>
            <a:off x="154620" y="3860799"/>
            <a:ext cx="252574" cy="23945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12669" name="TextBox 28">
            <a:extLst>
              <a:ext uri="{FF2B5EF4-FFF2-40B4-BE49-F238E27FC236}">
                <a16:creationId xmlns:a16="http://schemas.microsoft.com/office/drawing/2014/main" id="{B8E1324D-2221-BE1D-2045-AD5B0677A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" y="3771223"/>
            <a:ext cx="3503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 b="1" dirty="0">
                <a:solidFill>
                  <a:srgbClr val="002060"/>
                </a:solidFill>
                <a:latin typeface="+mj-lt"/>
              </a:rPr>
              <a:t>Automated Weather Station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 b="1" dirty="0">
                <a:solidFill>
                  <a:srgbClr val="002060"/>
                </a:solidFill>
                <a:latin typeface="+mj-lt"/>
              </a:rPr>
              <a:t>Manual Weather Station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84D0454E-C0FA-8064-DBB7-BAEFC21B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4150"/>
            <a:ext cx="1227843" cy="1330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5B19ED-591C-A512-D32A-017868672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32" y="4868863"/>
            <a:ext cx="2626462" cy="16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0AB00BA-FD3A-5302-6394-2588D657E1FD}"/>
              </a:ext>
            </a:extLst>
          </p:cNvPr>
          <p:cNvSpPr/>
          <p:nvPr/>
        </p:nvSpPr>
        <p:spPr>
          <a:xfrm>
            <a:off x="154619" y="4148931"/>
            <a:ext cx="252573" cy="2394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9">
            <a:extLst>
              <a:ext uri="{FF2B5EF4-FFF2-40B4-BE49-F238E27FC236}">
                <a16:creationId xmlns:a16="http://schemas.microsoft.com/office/drawing/2014/main" id="{0BA88653-6952-C706-0025-30148A6DE13B}"/>
              </a:ext>
            </a:extLst>
          </p:cNvPr>
          <p:cNvGrpSpPr>
            <a:grpSpLocks/>
          </p:cNvGrpSpPr>
          <p:nvPr/>
        </p:nvGrpSpPr>
        <p:grpSpPr bwMode="auto">
          <a:xfrm>
            <a:off x="133349" y="110737"/>
            <a:ext cx="11923714" cy="6681788"/>
            <a:chOff x="132795" y="111258"/>
            <a:chExt cx="11924050" cy="6680718"/>
          </a:xfrm>
        </p:grpSpPr>
        <p:grpSp>
          <p:nvGrpSpPr>
            <p:cNvPr id="23557" name="Group 5">
              <a:extLst>
                <a:ext uri="{FF2B5EF4-FFF2-40B4-BE49-F238E27FC236}">
                  <a16:creationId xmlns:a16="http://schemas.microsoft.com/office/drawing/2014/main" id="{02390A69-BBCE-5214-42EE-AD6DB1CBD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795" y="111258"/>
              <a:ext cx="11924050" cy="6680718"/>
              <a:chOff x="1548206" y="655563"/>
              <a:chExt cx="9143638" cy="5143500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0E9678E-4CB0-0408-2E3E-C44C469FAE7D}"/>
                  </a:ext>
                </a:extLst>
              </p:cNvPr>
              <p:cNvSpPr/>
              <p:nvPr/>
            </p:nvSpPr>
            <p:spPr>
              <a:xfrm>
                <a:off x="1548206" y="655563"/>
                <a:ext cx="9143638" cy="51435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1600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5539" name="TextBox 1">
                <a:extLst>
                  <a:ext uri="{FF2B5EF4-FFF2-40B4-BE49-F238E27FC236}">
                    <a16:creationId xmlns:a16="http://schemas.microsoft.com/office/drawing/2014/main" id="{2EE8D364-C262-C8F4-1F7A-F1E7F919ED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5508" y="3346339"/>
                <a:ext cx="1442579" cy="639118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>
                    <a:solidFill>
                      <a:srgbClr val="002060"/>
                    </a:solidFill>
                    <a:latin typeface="+mj-lt"/>
                    <a:cs typeface="+mn-cs"/>
                  </a:rPr>
                  <a:t>Identification 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>
                    <a:solidFill>
                      <a:srgbClr val="002060"/>
                    </a:solidFill>
                    <a:latin typeface="+mj-lt"/>
                    <a:cs typeface="+mn-cs"/>
                  </a:rPr>
                  <a:t>of Institutional Mechanism</a:t>
                </a:r>
              </a:p>
            </p:txBody>
          </p:sp>
          <p:sp>
            <p:nvSpPr>
              <p:cNvPr id="65540" name="TextBox 2">
                <a:extLst>
                  <a:ext uri="{FF2B5EF4-FFF2-40B4-BE49-F238E27FC236}">
                    <a16:creationId xmlns:a16="http://schemas.microsoft.com/office/drawing/2014/main" id="{E76457C0-E74A-21D1-6922-8BDD9E6F9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9119" y="1497836"/>
                <a:ext cx="1800485" cy="449705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>
                    <a:solidFill>
                      <a:srgbClr val="002060"/>
                    </a:solidFill>
                    <a:latin typeface="+mj-lt"/>
                    <a:cs typeface="+mn-cs"/>
                  </a:rPr>
                  <a:t>Village Councils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>
                    <a:solidFill>
                      <a:srgbClr val="002060"/>
                    </a:solidFill>
                    <a:latin typeface="+mj-lt"/>
                    <a:cs typeface="+mn-cs"/>
                  </a:rPr>
                  <a:t>[Village Panchayats]</a:t>
                </a:r>
              </a:p>
            </p:txBody>
          </p:sp>
          <p:sp>
            <p:nvSpPr>
              <p:cNvPr id="65541" name="TextBox 3">
                <a:extLst>
                  <a:ext uri="{FF2B5EF4-FFF2-40B4-BE49-F238E27FC236}">
                    <a16:creationId xmlns:a16="http://schemas.microsoft.com/office/drawing/2014/main" id="{1F10A3C3-CB0E-5905-3BAA-9930ACA334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9380" y="2150425"/>
                <a:ext cx="1800485" cy="449705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 dirty="0">
                    <a:solidFill>
                      <a:srgbClr val="002060"/>
                    </a:solidFill>
                    <a:latin typeface="+mj-lt"/>
                    <a:cs typeface="+mn-cs"/>
                  </a:rPr>
                  <a:t>Forest Councils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 dirty="0">
                    <a:solidFill>
                      <a:srgbClr val="002060"/>
                    </a:solidFill>
                    <a:latin typeface="+mj-lt"/>
                    <a:cs typeface="+mn-cs"/>
                  </a:rPr>
                  <a:t>[Forest Panchayats]</a:t>
                </a:r>
              </a:p>
            </p:txBody>
          </p:sp>
          <p:sp>
            <p:nvSpPr>
              <p:cNvPr id="65542" name="TextBox 4">
                <a:extLst>
                  <a:ext uri="{FF2B5EF4-FFF2-40B4-BE49-F238E27FC236}">
                    <a16:creationId xmlns:a16="http://schemas.microsoft.com/office/drawing/2014/main" id="{BAD63D1A-B7BC-8151-7FA3-FCF8C204EE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4511" y="4007696"/>
                <a:ext cx="1800485" cy="449705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 dirty="0">
                    <a:solidFill>
                      <a:srgbClr val="002060"/>
                    </a:solidFill>
                    <a:latin typeface="+mj-lt"/>
                    <a:cs typeface="+mn-cs"/>
                  </a:rPr>
                  <a:t>Non -Governmental Organizations</a:t>
                </a:r>
              </a:p>
            </p:txBody>
          </p:sp>
          <p:sp>
            <p:nvSpPr>
              <p:cNvPr id="65543" name="TextBox 5">
                <a:extLst>
                  <a:ext uri="{FF2B5EF4-FFF2-40B4-BE49-F238E27FC236}">
                    <a16:creationId xmlns:a16="http://schemas.microsoft.com/office/drawing/2014/main" id="{B2367744-D54C-E13F-80F8-FBB7B6AC3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9380" y="4629408"/>
                <a:ext cx="1800485" cy="45092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 dirty="0">
                    <a:solidFill>
                      <a:srgbClr val="002060"/>
                    </a:solidFill>
                    <a:latin typeface="+mj-lt"/>
                    <a:cs typeface="+mn-cs"/>
                  </a:rPr>
                  <a:t>Civil Society Organizations</a:t>
                </a:r>
              </a:p>
            </p:txBody>
          </p:sp>
          <p:sp>
            <p:nvSpPr>
              <p:cNvPr id="65544" name="TextBox 6">
                <a:extLst>
                  <a:ext uri="{FF2B5EF4-FFF2-40B4-BE49-F238E27FC236}">
                    <a16:creationId xmlns:a16="http://schemas.microsoft.com/office/drawing/2014/main" id="{A6F117C8-FF3A-6750-F999-D47E40DB3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163" y="5243340"/>
                <a:ext cx="1800484" cy="45092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>
                    <a:solidFill>
                      <a:srgbClr val="002060"/>
                    </a:solidFill>
                    <a:latin typeface="+mj-lt"/>
                    <a:cs typeface="+mn-cs"/>
                  </a:rPr>
                  <a:t>Youth Clubs, Schools, Women’s Associations</a:t>
                </a:r>
              </a:p>
            </p:txBody>
          </p:sp>
          <p:sp>
            <p:nvSpPr>
              <p:cNvPr id="65545" name="TextBox 7">
                <a:extLst>
                  <a:ext uri="{FF2B5EF4-FFF2-40B4-BE49-F238E27FC236}">
                    <a16:creationId xmlns:a16="http://schemas.microsoft.com/office/drawing/2014/main" id="{1DA2C83E-D2A0-C9AD-4874-CCE2B8B10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6723" y="1723910"/>
                <a:ext cx="1513187" cy="828532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 dirty="0">
                    <a:solidFill>
                      <a:srgbClr val="002060"/>
                    </a:solidFill>
                    <a:latin typeface="+mj-lt"/>
                    <a:cs typeface="+mn-cs"/>
                  </a:rPr>
                  <a:t>Meetings and Consensus Building and Identification of Villages</a:t>
                </a:r>
              </a:p>
            </p:txBody>
          </p:sp>
          <p:sp>
            <p:nvSpPr>
              <p:cNvPr id="65546" name="TextBox 8">
                <a:extLst>
                  <a:ext uri="{FF2B5EF4-FFF2-40B4-BE49-F238E27FC236}">
                    <a16:creationId xmlns:a16="http://schemas.microsoft.com/office/drawing/2014/main" id="{7D1E2D8A-1200-A643-613E-539664DEC1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3072" y="2706418"/>
                <a:ext cx="1513186" cy="829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IN" sz="1600" b="1" dirty="0">
                    <a:solidFill>
                      <a:srgbClr val="002060"/>
                    </a:solidFill>
                  </a:rPr>
                  <a:t>Identification of Sites  for Installation of Weather Equipment</a:t>
                </a:r>
              </a:p>
            </p:txBody>
          </p:sp>
          <p:sp>
            <p:nvSpPr>
              <p:cNvPr id="65547" name="TextBox 9">
                <a:extLst>
                  <a:ext uri="{FF2B5EF4-FFF2-40B4-BE49-F238E27FC236}">
                    <a16:creationId xmlns:a16="http://schemas.microsoft.com/office/drawing/2014/main" id="{F4ADEA38-80B0-8877-EA7C-45FF4FF51E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3033" y="2770617"/>
                <a:ext cx="1800484" cy="449705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 dirty="0">
                    <a:solidFill>
                      <a:srgbClr val="002060"/>
                    </a:solidFill>
                    <a:latin typeface="+mj-lt"/>
                    <a:cs typeface="+mn-cs"/>
                  </a:rPr>
                  <a:t>Local Level Government Line Departments</a:t>
                </a:r>
              </a:p>
            </p:txBody>
          </p:sp>
          <p:sp>
            <p:nvSpPr>
              <p:cNvPr id="65548" name="TextBox 10">
                <a:extLst>
                  <a:ext uri="{FF2B5EF4-FFF2-40B4-BE49-F238E27FC236}">
                    <a16:creationId xmlns:a16="http://schemas.microsoft.com/office/drawing/2014/main" id="{37804A88-66AA-910A-3560-F82A94A80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3072" y="3659597"/>
                <a:ext cx="1513186" cy="63968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IN" sz="1600" b="1" dirty="0">
                    <a:solidFill>
                      <a:srgbClr val="002060"/>
                    </a:solidFill>
                  </a:rPr>
                  <a:t>Installation of Weather Equipment in identified Villages</a:t>
                </a:r>
              </a:p>
            </p:txBody>
          </p:sp>
          <p:sp>
            <p:nvSpPr>
              <p:cNvPr id="65549" name="TextBox 11">
                <a:extLst>
                  <a:ext uri="{FF2B5EF4-FFF2-40B4-BE49-F238E27FC236}">
                    <a16:creationId xmlns:a16="http://schemas.microsoft.com/office/drawing/2014/main" id="{8B92C838-A4FF-2B39-7432-679DDB3F2C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3072" y="4613998"/>
                <a:ext cx="1516838" cy="82975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>
                    <a:solidFill>
                      <a:srgbClr val="002060"/>
                    </a:solidFill>
                    <a:latin typeface="+mj-lt"/>
                    <a:cs typeface="+mn-cs"/>
                  </a:rPr>
                  <a:t>Training of Community Members and Other Stakeholders</a:t>
                </a:r>
              </a:p>
            </p:txBody>
          </p:sp>
          <p:sp>
            <p:nvSpPr>
              <p:cNvPr id="65550" name="TextBox 12">
                <a:extLst>
                  <a:ext uri="{FF2B5EF4-FFF2-40B4-BE49-F238E27FC236}">
                    <a16:creationId xmlns:a16="http://schemas.microsoft.com/office/drawing/2014/main" id="{E78061C4-0438-451E-17F3-90ABC97993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9324" y="3183324"/>
                <a:ext cx="1222236" cy="677591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IN" sz="1600" b="1" dirty="0">
                    <a:solidFill>
                      <a:srgbClr val="002060"/>
                    </a:solidFill>
                  </a:rPr>
                  <a:t>[SMS]</a:t>
                </a:r>
              </a:p>
              <a:p>
                <a:pPr algn="ctr">
                  <a:buNone/>
                </a:pPr>
                <a:r>
                  <a:rPr lang="en-IN" sz="1600" b="1" dirty="0">
                    <a:solidFill>
                      <a:srgbClr val="002060"/>
                    </a:solidFill>
                  </a:rPr>
                  <a:t>Flash Flood Early Warning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F54DD67-89C1-F91E-7119-8E6FEF8D78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9037" y="1808230"/>
                <a:ext cx="1217" cy="36892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DBF7C8D-3D97-6EDD-47B3-8DBA4785A2D1}"/>
                  </a:ext>
                </a:extLst>
              </p:cNvPr>
              <p:cNvCxnSpPr/>
              <p:nvPr/>
            </p:nvCxnSpPr>
            <p:spPr>
              <a:xfrm>
                <a:off x="3432689" y="1808230"/>
                <a:ext cx="21547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553" name="TextBox 34">
                <a:extLst>
                  <a:ext uri="{FF2B5EF4-FFF2-40B4-BE49-F238E27FC236}">
                    <a16:creationId xmlns:a16="http://schemas.microsoft.com/office/drawing/2014/main" id="{52BE5152-A2DC-AFD7-E54A-F4E9615AA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74514" y="3137252"/>
                <a:ext cx="1222236" cy="829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IN" sz="1600" b="1" dirty="0"/>
                  <a:t>Observation, Recording , Sharing and Dissemination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347A709-DD01-35EA-7740-128941726201}"/>
                  </a:ext>
                </a:extLst>
              </p:cNvPr>
              <p:cNvCxnSpPr/>
              <p:nvPr/>
            </p:nvCxnSpPr>
            <p:spPr>
              <a:xfrm>
                <a:off x="3433907" y="3618048"/>
                <a:ext cx="2154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1D280FF-4BBC-4E7E-5DDC-FDEF3DB13F83}"/>
                  </a:ext>
                </a:extLst>
              </p:cNvPr>
              <p:cNvCxnSpPr/>
              <p:nvPr/>
            </p:nvCxnSpPr>
            <p:spPr>
              <a:xfrm>
                <a:off x="3433907" y="4241102"/>
                <a:ext cx="2154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A62C10-C977-FD34-DD21-3C6F4A0F25FD}"/>
                  </a:ext>
                </a:extLst>
              </p:cNvPr>
              <p:cNvCxnSpPr/>
              <p:nvPr/>
            </p:nvCxnSpPr>
            <p:spPr>
              <a:xfrm>
                <a:off x="3443646" y="4854261"/>
                <a:ext cx="2154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4710ACC-C968-AB1B-336F-31DC65498816}"/>
                  </a:ext>
                </a:extLst>
              </p:cNvPr>
              <p:cNvCxnSpPr/>
              <p:nvPr/>
            </p:nvCxnSpPr>
            <p:spPr>
              <a:xfrm>
                <a:off x="3425385" y="5497521"/>
                <a:ext cx="21547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4BFC7C5-BA32-023E-346D-81DF5FF1707B}"/>
                  </a:ext>
                </a:extLst>
              </p:cNvPr>
              <p:cNvCxnSpPr/>
              <p:nvPr/>
            </p:nvCxnSpPr>
            <p:spPr>
              <a:xfrm>
                <a:off x="3433907" y="3021280"/>
                <a:ext cx="2154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189ED57-4322-D7C8-96B0-E109CF4594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88645" y="1723910"/>
                <a:ext cx="3652" cy="37736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3F95695-2678-027A-C973-3835A834A6D5}"/>
                  </a:ext>
                </a:extLst>
              </p:cNvPr>
              <p:cNvCxnSpPr/>
              <p:nvPr/>
            </p:nvCxnSpPr>
            <p:spPr>
              <a:xfrm>
                <a:off x="5448648" y="1721916"/>
                <a:ext cx="1436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CF0EEC5-69AD-5107-E3EB-2823361115C6}"/>
                  </a:ext>
                </a:extLst>
              </p:cNvPr>
              <p:cNvCxnSpPr/>
              <p:nvPr/>
            </p:nvCxnSpPr>
            <p:spPr>
              <a:xfrm>
                <a:off x="5443778" y="2360585"/>
                <a:ext cx="1448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288F2C1-5ACF-84B6-2934-A9576BED213A}"/>
                  </a:ext>
                </a:extLst>
              </p:cNvPr>
              <p:cNvCxnSpPr/>
              <p:nvPr/>
            </p:nvCxnSpPr>
            <p:spPr>
              <a:xfrm>
                <a:off x="5449865" y="2992253"/>
                <a:ext cx="1436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6B84193-869F-75D0-1B6A-B605623FA5C0}"/>
                  </a:ext>
                </a:extLst>
              </p:cNvPr>
              <p:cNvCxnSpPr/>
              <p:nvPr/>
            </p:nvCxnSpPr>
            <p:spPr>
              <a:xfrm>
                <a:off x="5441343" y="3618048"/>
                <a:ext cx="1436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5CDF57F-0850-F387-CE79-1F25DE78B4EB}"/>
                  </a:ext>
                </a:extLst>
              </p:cNvPr>
              <p:cNvCxnSpPr/>
              <p:nvPr/>
            </p:nvCxnSpPr>
            <p:spPr>
              <a:xfrm>
                <a:off x="5459604" y="4223221"/>
                <a:ext cx="1448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7F1458B-74FD-FD01-3B4C-4358986BFCE5}"/>
                  </a:ext>
                </a:extLst>
              </p:cNvPr>
              <p:cNvCxnSpPr/>
              <p:nvPr/>
            </p:nvCxnSpPr>
            <p:spPr>
              <a:xfrm>
                <a:off x="5443778" y="4855484"/>
                <a:ext cx="1448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6577B58-EDB4-8FA6-68A2-8084879F3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6988" y="2132066"/>
                <a:ext cx="0" cy="28558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ight Arrow 54">
                <a:extLst>
                  <a:ext uri="{FF2B5EF4-FFF2-40B4-BE49-F238E27FC236}">
                    <a16:creationId xmlns:a16="http://schemas.microsoft.com/office/drawing/2014/main" id="{1BC7C0CA-642D-31FB-6BF4-4F5065B035CF}"/>
                  </a:ext>
                </a:extLst>
              </p:cNvPr>
              <p:cNvSpPr/>
              <p:nvPr/>
            </p:nvSpPr>
            <p:spPr>
              <a:xfrm>
                <a:off x="5619079" y="3494624"/>
                <a:ext cx="189909" cy="24073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1600">
                  <a:solidFill>
                    <a:prstClr val="white"/>
                  </a:solidFill>
                  <a:latin typeface="+mj-lt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4108CFC-BB9E-D54C-97B6-682D1FA81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472" y="2187058"/>
                <a:ext cx="0" cy="2703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5A902B7-0720-E845-3FE8-3325F76EA66F}"/>
                  </a:ext>
                </a:extLst>
              </p:cNvPr>
              <p:cNvCxnSpPr/>
              <p:nvPr/>
            </p:nvCxnSpPr>
            <p:spPr>
              <a:xfrm>
                <a:off x="7492606" y="2187058"/>
                <a:ext cx="1448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B015DBB-0286-F5D9-CC05-6E292B06DE7E}"/>
                  </a:ext>
                </a:extLst>
              </p:cNvPr>
              <p:cNvCxnSpPr/>
              <p:nvPr/>
            </p:nvCxnSpPr>
            <p:spPr>
              <a:xfrm>
                <a:off x="7492606" y="3049807"/>
                <a:ext cx="1448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E27D9CF-4B5D-554D-18B6-17271FD6D893}"/>
                  </a:ext>
                </a:extLst>
              </p:cNvPr>
              <p:cNvCxnSpPr/>
              <p:nvPr/>
            </p:nvCxnSpPr>
            <p:spPr>
              <a:xfrm>
                <a:off x="7492606" y="4055532"/>
                <a:ext cx="1448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2783BCB-0C86-3084-E279-3118B2F0F621}"/>
                  </a:ext>
                </a:extLst>
              </p:cNvPr>
              <p:cNvCxnSpPr/>
              <p:nvPr/>
            </p:nvCxnSpPr>
            <p:spPr>
              <a:xfrm>
                <a:off x="7485301" y="4891397"/>
                <a:ext cx="1448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CB4B678-C2B3-7DB6-98E2-245A44BE587B}"/>
                  </a:ext>
                </a:extLst>
              </p:cNvPr>
              <p:cNvCxnSpPr/>
              <p:nvPr/>
            </p:nvCxnSpPr>
            <p:spPr>
              <a:xfrm>
                <a:off x="5836988" y="2132066"/>
                <a:ext cx="1436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A82B36-20FB-D267-6533-8D3414113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6988" y="4989159"/>
                <a:ext cx="1436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7348FF7-3FB0-CA21-24D6-121CB22A66FF}"/>
                  </a:ext>
                </a:extLst>
              </p:cNvPr>
              <p:cNvCxnSpPr/>
              <p:nvPr/>
            </p:nvCxnSpPr>
            <p:spPr>
              <a:xfrm>
                <a:off x="5829683" y="4075085"/>
                <a:ext cx="1436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3C2F44C-9676-0626-7377-9D3250654F14}"/>
                  </a:ext>
                </a:extLst>
              </p:cNvPr>
              <p:cNvCxnSpPr/>
              <p:nvPr/>
            </p:nvCxnSpPr>
            <p:spPr>
              <a:xfrm>
                <a:off x="5836988" y="3049807"/>
                <a:ext cx="1436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ight Arrow 79">
                <a:extLst>
                  <a:ext uri="{FF2B5EF4-FFF2-40B4-BE49-F238E27FC236}">
                    <a16:creationId xmlns:a16="http://schemas.microsoft.com/office/drawing/2014/main" id="{3B4FE808-7488-A37B-6CC2-5B89291DD8C3}"/>
                  </a:ext>
                </a:extLst>
              </p:cNvPr>
              <p:cNvSpPr/>
              <p:nvPr/>
            </p:nvSpPr>
            <p:spPr>
              <a:xfrm>
                <a:off x="7671558" y="3472627"/>
                <a:ext cx="178953" cy="2016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160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81" name="Right Arrow 80">
                <a:extLst>
                  <a:ext uri="{FF2B5EF4-FFF2-40B4-BE49-F238E27FC236}">
                    <a16:creationId xmlns:a16="http://schemas.microsoft.com/office/drawing/2014/main" id="{23ECF7D0-4637-550F-2C3F-EC6F1FF8EF63}"/>
                  </a:ext>
                </a:extLst>
              </p:cNvPr>
              <p:cNvSpPr/>
              <p:nvPr/>
            </p:nvSpPr>
            <p:spPr>
              <a:xfrm>
                <a:off x="3152695" y="3531014"/>
                <a:ext cx="243473" cy="24684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160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82" name="Right Arrow 81">
                <a:extLst>
                  <a:ext uri="{FF2B5EF4-FFF2-40B4-BE49-F238E27FC236}">
                    <a16:creationId xmlns:a16="http://schemas.microsoft.com/office/drawing/2014/main" id="{7CFA2F11-0325-FD31-98A7-4022499CF82B}"/>
                  </a:ext>
                </a:extLst>
              </p:cNvPr>
              <p:cNvSpPr/>
              <p:nvPr/>
            </p:nvSpPr>
            <p:spPr>
              <a:xfrm>
                <a:off x="9121442" y="3457963"/>
                <a:ext cx="177735" cy="21629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160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" name="TextBox 4">
                <a:extLst>
                  <a:ext uri="{FF2B5EF4-FFF2-40B4-BE49-F238E27FC236}">
                    <a16:creationId xmlns:a16="http://schemas.microsoft.com/office/drawing/2014/main" id="{FB6AC9C2-751A-0E2D-62EE-E52AB6159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3294" y="3387288"/>
                <a:ext cx="1800484" cy="450148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 dirty="0">
                    <a:solidFill>
                      <a:srgbClr val="C00000"/>
                    </a:solidFill>
                    <a:latin typeface="+mj-lt"/>
                    <a:cs typeface="+mn-cs"/>
                  </a:rPr>
                  <a:t>Block Development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IN" altLang="en-US" sz="1600" b="1" dirty="0">
                    <a:solidFill>
                      <a:srgbClr val="C00000"/>
                    </a:solidFill>
                    <a:latin typeface="+mj-lt"/>
                  </a:rPr>
                  <a:t>Officer [Nodal Point]</a:t>
                </a:r>
                <a:endParaRPr lang="en-IN" altLang="en-US" sz="1600" b="1" dirty="0">
                  <a:solidFill>
                    <a:srgbClr val="C00000"/>
                  </a:solidFill>
                  <a:latin typeface="+mj-lt"/>
                  <a:cs typeface="+mn-cs"/>
                </a:endParaRPr>
              </a:p>
            </p:txBody>
          </p:sp>
          <p:pic>
            <p:nvPicPr>
              <p:cNvPr id="23605" name="Picture 4">
                <a:extLst>
                  <a:ext uri="{FF2B5EF4-FFF2-40B4-BE49-F238E27FC236}">
                    <a16:creationId xmlns:a16="http://schemas.microsoft.com/office/drawing/2014/main" id="{A6225613-2B80-6531-4537-CA04AFDE35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0982" y="1280018"/>
                <a:ext cx="2750578" cy="1758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B337AA-142D-2983-6A95-5863CEC5DC5A}"/>
                </a:ext>
              </a:extLst>
            </p:cNvPr>
            <p:cNvCxnSpPr/>
            <p:nvPr/>
          </p:nvCxnSpPr>
          <p:spPr>
            <a:xfrm>
              <a:off x="2583965" y="2326276"/>
              <a:ext cx="2809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BC26E5-8E33-9995-BDF6-7DA7C809C9CC}"/>
                </a:ext>
              </a:extLst>
            </p:cNvPr>
            <p:cNvCxnSpPr/>
            <p:nvPr/>
          </p:nvCxnSpPr>
          <p:spPr>
            <a:xfrm>
              <a:off x="5216114" y="6400313"/>
              <a:ext cx="1873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51E97D-E8DC-1E81-55A6-2F0BC111DE84}"/>
              </a:ext>
            </a:extLst>
          </p:cNvPr>
          <p:cNvSpPr txBox="1"/>
          <p:nvPr/>
        </p:nvSpPr>
        <p:spPr>
          <a:xfrm>
            <a:off x="176212" y="98074"/>
            <a:ext cx="118808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</a:rPr>
              <a:t>Local Level Climate Information: </a:t>
            </a:r>
          </a:p>
          <a:p>
            <a:pPr algn="ctr"/>
            <a:r>
              <a:rPr lang="en-IN" sz="2800" b="1" dirty="0">
                <a:solidFill>
                  <a:srgbClr val="FF0000"/>
                </a:solidFill>
              </a:rPr>
              <a:t>Making Climate Science Community and Women Centric</a:t>
            </a:r>
          </a:p>
        </p:txBody>
      </p:sp>
      <p:pic>
        <p:nvPicPr>
          <p:cNvPr id="5" name="Picture 3" descr="H:\Prakash 2012-2018\Photographs-Videos\Ramgad Community Monitoring Photos-2017\IMG-20181010-WA0031.jpg">
            <a:extLst>
              <a:ext uri="{FF2B5EF4-FFF2-40B4-BE49-F238E27FC236}">
                <a16:creationId xmlns:a16="http://schemas.microsoft.com/office/drawing/2014/main" id="{528337C7-1A03-D32C-1D7C-79536B0F9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69" y="974128"/>
            <a:ext cx="2325689" cy="25580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5A0B2-0245-EA26-F694-42CA6F24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880" y="4480860"/>
            <a:ext cx="2302689" cy="226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oc\Downloads\WhatsApp Image 2018-05-28 at 12.31.08.jpeg">
            <a:extLst>
              <a:ext uri="{FF2B5EF4-FFF2-40B4-BE49-F238E27FC236}">
                <a16:creationId xmlns:a16="http://schemas.microsoft.com/office/drawing/2014/main" id="{F594190D-909D-2A75-EF4B-7F6A8D4B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37539" y="4500341"/>
            <a:ext cx="3618786" cy="224692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40711EEA-5F09-5C9C-D19E-9ADE07F5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0325"/>
            <a:ext cx="1219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900" b="1" dirty="0">
                <a:solidFill>
                  <a:srgbClr val="002060"/>
                </a:solidFill>
                <a:latin typeface="Calibri" panose="020F0502020204030204" pitchFamily="34" charset="0"/>
              </a:rPr>
              <a:t>Local Institutions: Key Actors in Shaping Vulnerability and Risk, Mobilizing Community, Resources,  Information, Knowledge and Technology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D8845A-244A-0AD2-FB52-A03E5257FE25}"/>
              </a:ext>
            </a:extLst>
          </p:cNvPr>
          <p:cNvSpPr/>
          <p:nvPr/>
        </p:nvSpPr>
        <p:spPr>
          <a:xfrm>
            <a:off x="4535488" y="904875"/>
            <a:ext cx="3276600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N" sz="2400" b="1" dirty="0">
                <a:solidFill>
                  <a:srgbClr val="FF0000"/>
                </a:solidFill>
                <a:latin typeface="Calibri" pitchFamily="34" charset="0"/>
              </a:rPr>
              <a:t>Local Institutions</a:t>
            </a:r>
            <a:endParaRPr lang="en-IN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45060" name="Group 64537">
            <a:extLst>
              <a:ext uri="{FF2B5EF4-FFF2-40B4-BE49-F238E27FC236}">
                <a16:creationId xmlns:a16="http://schemas.microsoft.com/office/drawing/2014/main" id="{FB56B77C-AFF4-4E40-6FAA-62B4B80F2F41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1385888"/>
            <a:ext cx="11953875" cy="3240087"/>
            <a:chOff x="136102" y="1385596"/>
            <a:chExt cx="11953875" cy="3240088"/>
          </a:xfrm>
        </p:grpSpPr>
        <p:grpSp>
          <p:nvGrpSpPr>
            <p:cNvPr id="45065" name="Group 1">
              <a:extLst>
                <a:ext uri="{FF2B5EF4-FFF2-40B4-BE49-F238E27FC236}">
                  <a16:creationId xmlns:a16="http://schemas.microsoft.com/office/drawing/2014/main" id="{99366FC3-4A99-8FAC-3B17-E332A151D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102" y="1385596"/>
              <a:ext cx="11953875" cy="3240088"/>
              <a:chOff x="95250" y="3429000"/>
              <a:chExt cx="11953875" cy="324008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71C86C8-927E-54F6-3BF8-454F745EA4C9}"/>
                  </a:ext>
                </a:extLst>
              </p:cNvPr>
              <p:cNvSpPr/>
              <p:nvPr/>
            </p:nvSpPr>
            <p:spPr>
              <a:xfrm>
                <a:off x="95250" y="3500437"/>
                <a:ext cx="11953875" cy="316865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IN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0D7D18D-C288-15D9-3BF0-0C27729CB532}"/>
                  </a:ext>
                </a:extLst>
              </p:cNvPr>
              <p:cNvCxnSpPr/>
              <p:nvPr/>
            </p:nvCxnSpPr>
            <p:spPr>
              <a:xfrm>
                <a:off x="1871663" y="5229226"/>
                <a:ext cx="0" cy="144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B879207-7F9E-039B-71CA-05DC0456ACF2}"/>
                  </a:ext>
                </a:extLst>
              </p:cNvPr>
              <p:cNvSpPr/>
              <p:nvPr/>
            </p:nvSpPr>
            <p:spPr>
              <a:xfrm>
                <a:off x="1295400" y="3733800"/>
                <a:ext cx="2208213" cy="5762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Government</a:t>
                </a:r>
              </a:p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Institutions</a:t>
                </a:r>
                <a:endParaRPr lang="en-IN" dirty="0">
                  <a:latin typeface="Calibri" pitchFamily="34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5B4F2B3-A54A-AE54-A1A0-6090425E1D77}"/>
                  </a:ext>
                </a:extLst>
              </p:cNvPr>
              <p:cNvSpPr/>
              <p:nvPr/>
            </p:nvSpPr>
            <p:spPr>
              <a:xfrm>
                <a:off x="5040313" y="3789362"/>
                <a:ext cx="2208212" cy="5762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Community-based Institutions</a:t>
                </a:r>
                <a:endParaRPr lang="en-IN" dirty="0">
                  <a:latin typeface="Calibri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CED6B52-ECF5-9D10-B0E1-03F536CFEB00}"/>
                  </a:ext>
                </a:extLst>
              </p:cNvPr>
              <p:cNvSpPr/>
              <p:nvPr/>
            </p:nvSpPr>
            <p:spPr>
              <a:xfrm>
                <a:off x="7824788" y="3789362"/>
                <a:ext cx="4032250" cy="5762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Private Institutions </a:t>
                </a:r>
              </a:p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[Private Business Enterprises]</a:t>
                </a:r>
                <a:endParaRPr lang="en-IN" dirty="0">
                  <a:latin typeface="Calibri" pitchFamily="34" charset="0"/>
                </a:endParaRP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3AFA792-FC3C-2FB9-A6E2-6C37C2639185}"/>
                  </a:ext>
                </a:extLst>
              </p:cNvPr>
              <p:cNvCxnSpPr/>
              <p:nvPr/>
            </p:nvCxnSpPr>
            <p:spPr>
              <a:xfrm>
                <a:off x="6096000" y="3429000"/>
                <a:ext cx="0" cy="144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E848AF5-3D3F-77CA-4D6D-93FC21863A18}"/>
                  </a:ext>
                </a:extLst>
              </p:cNvPr>
              <p:cNvCxnSpPr/>
              <p:nvPr/>
            </p:nvCxnSpPr>
            <p:spPr>
              <a:xfrm>
                <a:off x="2159000" y="3573462"/>
                <a:ext cx="7392988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6E881239-F713-23C8-062C-01B70D61F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9000" y="3573462"/>
                <a:ext cx="0" cy="149225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E065A5C4-5D5D-CE3E-7EBD-54B812248CB6}"/>
                  </a:ext>
                </a:extLst>
              </p:cNvPr>
              <p:cNvCxnSpPr/>
              <p:nvPr/>
            </p:nvCxnSpPr>
            <p:spPr>
              <a:xfrm>
                <a:off x="6191250" y="3573462"/>
                <a:ext cx="0" cy="21590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CE483783-C7C0-B1C3-75C9-7E09EA8130C1}"/>
                  </a:ext>
                </a:extLst>
              </p:cNvPr>
              <p:cNvCxnSpPr/>
              <p:nvPr/>
            </p:nvCxnSpPr>
            <p:spPr>
              <a:xfrm>
                <a:off x="9551988" y="3573462"/>
                <a:ext cx="0" cy="21590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AD903D8-48A8-7718-1790-56DF934D75DF}"/>
                  </a:ext>
                </a:extLst>
              </p:cNvPr>
              <p:cNvSpPr/>
              <p:nvPr/>
            </p:nvSpPr>
            <p:spPr>
              <a:xfrm>
                <a:off x="3270250" y="4652962"/>
                <a:ext cx="8489950" cy="5762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Local Government Line Departments </a:t>
                </a:r>
              </a:p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[Forest, Irrigation, Water Supply, Agriculture, Livestock, Health, Irrigation, Public Work]</a:t>
                </a:r>
                <a:endParaRPr lang="en-IN" dirty="0">
                  <a:latin typeface="Calibri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609FA3C-6BD8-775D-2F60-420804B6C624}"/>
                  </a:ext>
                </a:extLst>
              </p:cNvPr>
              <p:cNvSpPr/>
              <p:nvPr/>
            </p:nvSpPr>
            <p:spPr>
              <a:xfrm>
                <a:off x="254000" y="4652962"/>
                <a:ext cx="2889250" cy="5762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Local Bodies</a:t>
                </a:r>
              </a:p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[Panchayat Raj Institutions]</a:t>
                </a:r>
                <a:endParaRPr lang="en-IN" dirty="0">
                  <a:latin typeface="Calibri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C924EAA-6327-DDCC-CC40-73939304CC99}"/>
                  </a:ext>
                </a:extLst>
              </p:cNvPr>
              <p:cNvSpPr/>
              <p:nvPr/>
            </p:nvSpPr>
            <p:spPr>
              <a:xfrm>
                <a:off x="254000" y="5516563"/>
                <a:ext cx="2163763" cy="3603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Municipal Councils</a:t>
                </a:r>
                <a:endParaRPr lang="en-IN" dirty="0">
                  <a:latin typeface="Calibri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B20362D-2E65-4C40-E56F-AACB9CDE274C}"/>
                  </a:ext>
                </a:extLst>
              </p:cNvPr>
              <p:cNvSpPr/>
              <p:nvPr/>
            </p:nvSpPr>
            <p:spPr>
              <a:xfrm>
                <a:off x="3248025" y="5516563"/>
                <a:ext cx="1857375" cy="3603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Gram Panchayats</a:t>
                </a:r>
                <a:endParaRPr lang="en-IN" dirty="0">
                  <a:latin typeface="Calibri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CE63E6B-36BE-3989-28C2-C8EA2CE4A133}"/>
                  </a:ext>
                </a:extLst>
              </p:cNvPr>
              <p:cNvSpPr/>
              <p:nvPr/>
            </p:nvSpPr>
            <p:spPr>
              <a:xfrm>
                <a:off x="211138" y="6226176"/>
                <a:ext cx="2081212" cy="3603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 err="1">
                    <a:solidFill>
                      <a:srgbClr val="002060"/>
                    </a:solidFill>
                    <a:latin typeface="Calibri" pitchFamily="34" charset="0"/>
                  </a:rPr>
                  <a:t>Mahila</a:t>
                </a: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 Mangal Dals</a:t>
                </a:r>
                <a:endParaRPr lang="en-IN" dirty="0">
                  <a:latin typeface="Calibri" pitchFamily="34" charset="0"/>
                </a:endParaRP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A21091F-839C-389C-318E-CC8D821888E7}"/>
                  </a:ext>
                </a:extLst>
              </p:cNvPr>
              <p:cNvCxnSpPr/>
              <p:nvPr/>
            </p:nvCxnSpPr>
            <p:spPr>
              <a:xfrm>
                <a:off x="1774825" y="4408487"/>
                <a:ext cx="2689225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99EF5E7-1A63-AC0E-3E14-C1A305759D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5863" y="4300537"/>
                <a:ext cx="0" cy="9842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0A6F324-0797-5890-50F5-6BB694717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738" y="5373688"/>
                <a:ext cx="9059862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EDD4CB47-94E8-E3F2-DCF7-613145304B3F}"/>
                  </a:ext>
                </a:extLst>
              </p:cNvPr>
              <p:cNvCxnSpPr/>
              <p:nvPr/>
            </p:nvCxnSpPr>
            <p:spPr>
              <a:xfrm>
                <a:off x="1582738" y="5373688"/>
                <a:ext cx="0" cy="142875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679CDE68-4B55-3161-D060-4C317A10467A}"/>
                  </a:ext>
                </a:extLst>
              </p:cNvPr>
              <p:cNvCxnSpPr/>
              <p:nvPr/>
            </p:nvCxnSpPr>
            <p:spPr>
              <a:xfrm>
                <a:off x="4195763" y="5373688"/>
                <a:ext cx="0" cy="142875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1C7916F-9A9C-9606-184A-7F54C52EDF95}"/>
                  </a:ext>
                </a:extLst>
              </p:cNvPr>
              <p:cNvCxnSpPr/>
              <p:nvPr/>
            </p:nvCxnSpPr>
            <p:spPr>
              <a:xfrm>
                <a:off x="7707313" y="5373688"/>
                <a:ext cx="0" cy="142875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F2690712-049A-7445-8EF9-B9D61B618252}"/>
                  </a:ext>
                </a:extLst>
              </p:cNvPr>
              <p:cNvSpPr/>
              <p:nvPr/>
            </p:nvSpPr>
            <p:spPr>
              <a:xfrm>
                <a:off x="9940925" y="5510213"/>
                <a:ext cx="1663700" cy="3603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Forest Councils</a:t>
                </a:r>
                <a:endParaRPr lang="en-IN" dirty="0">
                  <a:latin typeface="Calibri" pitchFamily="34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D517951-A7FC-27E4-29F7-619502501775}"/>
                  </a:ext>
                </a:extLst>
              </p:cNvPr>
              <p:cNvSpPr/>
              <p:nvPr/>
            </p:nvSpPr>
            <p:spPr>
              <a:xfrm>
                <a:off x="2417763" y="6237288"/>
                <a:ext cx="725487" cy="3603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CSOs</a:t>
                </a:r>
                <a:endParaRPr lang="en-IN" dirty="0">
                  <a:latin typeface="Calibri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D85931F-4982-FF88-E1C9-7AFB6750710B}"/>
                  </a:ext>
                </a:extLst>
              </p:cNvPr>
              <p:cNvSpPr/>
              <p:nvPr/>
            </p:nvSpPr>
            <p:spPr>
              <a:xfrm>
                <a:off x="3270250" y="6248401"/>
                <a:ext cx="858838" cy="3603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NGOs</a:t>
                </a:r>
                <a:endParaRPr lang="en-IN" dirty="0">
                  <a:latin typeface="Calibri" pitchFamily="34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CCD9A6E-F641-64DC-83ED-B03706070B82}"/>
                  </a:ext>
                </a:extLst>
              </p:cNvPr>
              <p:cNvSpPr/>
              <p:nvPr/>
            </p:nvSpPr>
            <p:spPr>
              <a:xfrm>
                <a:off x="5700713" y="6248401"/>
                <a:ext cx="2473325" cy="3603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IN" b="1" dirty="0">
                    <a:solidFill>
                      <a:srgbClr val="002060"/>
                    </a:solidFill>
                    <a:latin typeface="Calibri" pitchFamily="34" charset="0"/>
                  </a:rPr>
                  <a:t>Self Help Groups</a:t>
                </a:r>
                <a:endParaRPr lang="en-IN" dirty="0">
                  <a:latin typeface="Calibri" pitchFamily="34" charset="0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41640331-4B4D-D05E-1A8F-4BF0AA1874CE}"/>
                  </a:ext>
                </a:extLst>
              </p:cNvPr>
              <p:cNvCxnSpPr/>
              <p:nvPr/>
            </p:nvCxnSpPr>
            <p:spPr>
              <a:xfrm>
                <a:off x="1582738" y="6092826"/>
                <a:ext cx="8545512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695633B8-E6BD-4052-FC4F-B39D2C8930D1}"/>
                  </a:ext>
                </a:extLst>
              </p:cNvPr>
              <p:cNvCxnSpPr/>
              <p:nvPr/>
            </p:nvCxnSpPr>
            <p:spPr>
              <a:xfrm>
                <a:off x="1582738" y="6092826"/>
                <a:ext cx="0" cy="144462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D75C68B0-35E0-7A22-FE38-BCDC69788953}"/>
                  </a:ext>
                </a:extLst>
              </p:cNvPr>
              <p:cNvCxnSpPr/>
              <p:nvPr/>
            </p:nvCxnSpPr>
            <p:spPr>
              <a:xfrm>
                <a:off x="4175125" y="6092826"/>
                <a:ext cx="0" cy="144462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6D9A074B-3F38-73CB-0AF0-C4C7AD340ED7}"/>
                  </a:ext>
                </a:extLst>
              </p:cNvPr>
              <p:cNvCxnSpPr/>
              <p:nvPr/>
            </p:nvCxnSpPr>
            <p:spPr>
              <a:xfrm>
                <a:off x="6672263" y="6092826"/>
                <a:ext cx="0" cy="144462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196EA4BA-D103-D722-9A3D-F213F6FB8185}"/>
                  </a:ext>
                </a:extLst>
              </p:cNvPr>
              <p:cNvCxnSpPr/>
              <p:nvPr/>
            </p:nvCxnSpPr>
            <p:spPr>
              <a:xfrm>
                <a:off x="10118725" y="6092826"/>
                <a:ext cx="0" cy="144462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57C6EC1-FB30-3C70-F062-A293EB8925FE}"/>
                  </a:ext>
                </a:extLst>
              </p:cNvPr>
              <p:cNvCxnSpPr/>
              <p:nvPr/>
            </p:nvCxnSpPr>
            <p:spPr>
              <a:xfrm>
                <a:off x="6191250" y="4508500"/>
                <a:ext cx="5665788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EC58E3C3-0786-9076-ED4E-086353566FF2}"/>
                  </a:ext>
                </a:extLst>
              </p:cNvPr>
              <p:cNvCxnSpPr/>
              <p:nvPr/>
            </p:nvCxnSpPr>
            <p:spPr>
              <a:xfrm>
                <a:off x="11857038" y="4508500"/>
                <a:ext cx="0" cy="144145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DE5B6BCB-560B-3AE6-5C49-D12BE9162BF3}"/>
                  </a:ext>
                </a:extLst>
              </p:cNvPr>
              <p:cNvCxnSpPr/>
              <p:nvPr/>
            </p:nvCxnSpPr>
            <p:spPr>
              <a:xfrm>
                <a:off x="5424488" y="5949951"/>
                <a:ext cx="643255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A64F12D-1DA2-2752-1E18-77E22EB7FCF4}"/>
                  </a:ext>
                </a:extLst>
              </p:cNvPr>
              <p:cNvCxnSpPr/>
              <p:nvPr/>
            </p:nvCxnSpPr>
            <p:spPr>
              <a:xfrm>
                <a:off x="5443538" y="5949951"/>
                <a:ext cx="0" cy="14287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BAB28F9-0C58-ED7C-5848-8F6DFE92A18E}"/>
                  </a:ext>
                </a:extLst>
              </p:cNvPr>
              <p:cNvCxnSpPr/>
              <p:nvPr/>
            </p:nvCxnSpPr>
            <p:spPr>
              <a:xfrm>
                <a:off x="6191250" y="4365625"/>
                <a:ext cx="0" cy="14287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A8FF5C-6C31-D5B2-2945-F68A552D8F41}"/>
                </a:ext>
              </a:extLst>
            </p:cNvPr>
            <p:cNvSpPr/>
            <p:nvPr/>
          </p:nvSpPr>
          <p:spPr>
            <a:xfrm>
              <a:off x="4277890" y="4216109"/>
              <a:ext cx="1354137" cy="360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IN" b="1" dirty="0">
                  <a:solidFill>
                    <a:srgbClr val="002060"/>
                  </a:solidFill>
                  <a:latin typeface="Calibri" pitchFamily="34" charset="0"/>
                </a:rPr>
                <a:t>Youth Clubs</a:t>
              </a:r>
              <a:endParaRPr lang="en-IN" dirty="0">
                <a:latin typeface="Calibri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0A856D-2F18-7D84-3A08-E14F571D96DA}"/>
                </a:ext>
              </a:extLst>
            </p:cNvPr>
            <p:cNvCxnSpPr/>
            <p:nvPr/>
          </p:nvCxnSpPr>
          <p:spPr>
            <a:xfrm>
              <a:off x="10681865" y="3323934"/>
              <a:ext cx="0" cy="14287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C3C87C-012B-35CB-EF5F-AA7E0752EB64}"/>
                </a:ext>
              </a:extLst>
            </p:cNvPr>
            <p:cNvSpPr/>
            <p:nvPr/>
          </p:nvSpPr>
          <p:spPr>
            <a:xfrm>
              <a:off x="8321252" y="4204997"/>
              <a:ext cx="3660775" cy="360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IN" b="1" dirty="0">
                  <a:solidFill>
                    <a:srgbClr val="002060"/>
                  </a:solidFill>
                  <a:latin typeface="Calibri" pitchFamily="34" charset="0"/>
                </a:rPr>
                <a:t>Religious and Charity Organizations</a:t>
              </a:r>
              <a:endParaRPr lang="en-IN" dirty="0">
                <a:latin typeface="Calibri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E032563-1D61-A380-4538-8F1878017F40}"/>
                </a:ext>
              </a:extLst>
            </p:cNvPr>
            <p:cNvSpPr/>
            <p:nvPr/>
          </p:nvSpPr>
          <p:spPr>
            <a:xfrm>
              <a:off x="6074940" y="3473159"/>
              <a:ext cx="3357562" cy="360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IN" b="1" dirty="0">
                  <a:solidFill>
                    <a:srgbClr val="002060"/>
                  </a:solidFill>
                  <a:latin typeface="Calibri" pitchFamily="34" charset="0"/>
                </a:rPr>
                <a:t>Block Development Committees</a:t>
              </a:r>
              <a:endParaRPr lang="en-IN" dirty="0">
                <a:latin typeface="Calibri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7E4BE6E-3C05-0923-F16E-9512CBFCEF6D}"/>
                </a:ext>
              </a:extLst>
            </p:cNvPr>
            <p:cNvCxnSpPr>
              <a:cxnSpLocks/>
            </p:cNvCxnSpPr>
            <p:nvPr/>
          </p:nvCxnSpPr>
          <p:spPr>
            <a:xfrm>
              <a:off x="1815677" y="2365083"/>
              <a:ext cx="0" cy="21113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13" name="Straight Arrow Connector 64512">
              <a:extLst>
                <a:ext uri="{FF2B5EF4-FFF2-40B4-BE49-F238E27FC236}">
                  <a16:creationId xmlns:a16="http://schemas.microsoft.com/office/drawing/2014/main" id="{591752E6-7146-1DAA-8430-89BB05974C46}"/>
                </a:ext>
              </a:extLst>
            </p:cNvPr>
            <p:cNvCxnSpPr>
              <a:cxnSpLocks/>
            </p:cNvCxnSpPr>
            <p:nvPr/>
          </p:nvCxnSpPr>
          <p:spPr>
            <a:xfrm>
              <a:off x="4508077" y="2365083"/>
              <a:ext cx="0" cy="227013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20" name="Straight Connector 64519">
              <a:extLst>
                <a:ext uri="{FF2B5EF4-FFF2-40B4-BE49-F238E27FC236}">
                  <a16:creationId xmlns:a16="http://schemas.microsoft.com/office/drawing/2014/main" id="{146840EB-A807-4D6C-C0AD-3A7999200214}"/>
                </a:ext>
              </a:extLst>
            </p:cNvPr>
            <p:cNvCxnSpPr/>
            <p:nvPr/>
          </p:nvCxnSpPr>
          <p:spPr>
            <a:xfrm flipH="1">
              <a:off x="3871490" y="2025358"/>
              <a:ext cx="1209675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22" name="Straight Connector 64521">
              <a:extLst>
                <a:ext uri="{FF2B5EF4-FFF2-40B4-BE49-F238E27FC236}">
                  <a16:creationId xmlns:a16="http://schemas.microsoft.com/office/drawing/2014/main" id="{4C314D25-4040-3C3B-D058-B41090DCBBD3}"/>
                </a:ext>
              </a:extLst>
            </p:cNvPr>
            <p:cNvCxnSpPr>
              <a:cxnSpLocks/>
            </p:cNvCxnSpPr>
            <p:nvPr/>
          </p:nvCxnSpPr>
          <p:spPr>
            <a:xfrm>
              <a:off x="3871490" y="2025358"/>
              <a:ext cx="0" cy="439738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32" name="Straight Connector 64531">
              <a:extLst>
                <a:ext uri="{FF2B5EF4-FFF2-40B4-BE49-F238E27FC236}">
                  <a16:creationId xmlns:a16="http://schemas.microsoft.com/office/drawing/2014/main" id="{306ECCB6-B8FE-94D4-B9A2-86C6BE59D382}"/>
                </a:ext>
              </a:extLst>
            </p:cNvPr>
            <p:cNvCxnSpPr/>
            <p:nvPr/>
          </p:nvCxnSpPr>
          <p:spPr>
            <a:xfrm flipH="1">
              <a:off x="2641177" y="2473033"/>
              <a:ext cx="1230313" cy="9525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34" name="Straight Arrow Connector 64533">
              <a:extLst>
                <a:ext uri="{FF2B5EF4-FFF2-40B4-BE49-F238E27FC236}">
                  <a16:creationId xmlns:a16="http://schemas.microsoft.com/office/drawing/2014/main" id="{17354E9C-F82F-B9E8-8ED0-771A8B96CAF3}"/>
                </a:ext>
              </a:extLst>
            </p:cNvPr>
            <p:cNvCxnSpPr/>
            <p:nvPr/>
          </p:nvCxnSpPr>
          <p:spPr>
            <a:xfrm>
              <a:off x="2641177" y="2482558"/>
              <a:ext cx="0" cy="10953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535" name="Arrow: Down 64534">
            <a:extLst>
              <a:ext uri="{FF2B5EF4-FFF2-40B4-BE49-F238E27FC236}">
                <a16:creationId xmlns:a16="http://schemas.microsoft.com/office/drawing/2014/main" id="{8FB3CA40-9464-103D-3616-8ACE85A36163}"/>
              </a:ext>
            </a:extLst>
          </p:cNvPr>
          <p:cNvSpPr/>
          <p:nvPr/>
        </p:nvSpPr>
        <p:spPr>
          <a:xfrm>
            <a:off x="6075363" y="1281113"/>
            <a:ext cx="260350" cy="171450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5062" name="TextBox 64536">
            <a:extLst>
              <a:ext uri="{FF2B5EF4-FFF2-40B4-BE49-F238E27FC236}">
                <a16:creationId xmlns:a16="http://schemas.microsoft.com/office/drawing/2014/main" id="{7136F454-33C0-2714-193A-6730ACA18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4714875"/>
            <a:ext cx="11953875" cy="21129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C00000"/>
                </a:solidFill>
                <a:latin typeface="Calibri" panose="020F0502020204030204" pitchFamily="34" charset="0"/>
                <a:ea typeface="Frutiger-Light"/>
                <a:cs typeface="Calibri" panose="020F0502020204030204" pitchFamily="34" charset="0"/>
              </a:rPr>
              <a:t>Mountain people have developed distinctive mechanisms to cope with natural risks by forming a range of institutions </a:t>
            </a:r>
            <a:endParaRPr lang="en-IN" altLang="en-US" sz="2000" b="1">
              <a:solidFill>
                <a:srgbClr val="C00000"/>
              </a:solidFill>
              <a:latin typeface="Calibri" panose="020F0502020204030204" pitchFamily="34" charset="0"/>
              <a:ea typeface="Frutiger-Light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C00000"/>
                </a:solidFill>
                <a:latin typeface="Calibri" panose="020F0502020204030204" pitchFamily="34" charset="0"/>
                <a:ea typeface="Frutiger-Light"/>
                <a:cs typeface="Calibri" panose="020F0502020204030204" pitchFamily="34" charset="0"/>
              </a:rPr>
              <a:t>It is necessary to identify and map local institutions and strengthen them through their capacity building</a:t>
            </a:r>
            <a:endParaRPr lang="en-IN" altLang="en-US" sz="2000" b="1">
              <a:solidFill>
                <a:srgbClr val="C00000"/>
              </a:solidFill>
              <a:latin typeface="Calibri" panose="020F0502020204030204" pitchFamily="34" charset="0"/>
              <a:ea typeface="Frutiger-Light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C00000"/>
                </a:solidFill>
                <a:latin typeface="Calibri" panose="020F0502020204030204" pitchFamily="34" charset="0"/>
                <a:ea typeface="Frutiger-Light"/>
                <a:cs typeface="Calibri" panose="020F0502020204030204" pitchFamily="34" charset="0"/>
              </a:rPr>
              <a:t>Improve community access to local institutions</a:t>
            </a:r>
            <a:endParaRPr lang="en-IN" altLang="en-US" sz="2000" b="1">
              <a:solidFill>
                <a:srgbClr val="C00000"/>
              </a:solidFill>
              <a:latin typeface="Calibri" panose="020F0502020204030204" pitchFamily="34" charset="0"/>
              <a:ea typeface="Frutiger-Light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C00000"/>
                </a:solidFill>
                <a:latin typeface="Calibri" panose="020F0502020204030204" pitchFamily="34" charset="0"/>
                <a:ea typeface="Frutiger-Light"/>
                <a:cs typeface="Calibri" panose="020F0502020204030204" pitchFamily="34" charset="0"/>
              </a:rPr>
              <a:t>Facilitate vertical as well as horizontal coordination among the institutions</a:t>
            </a:r>
            <a:endParaRPr lang="en-IN" altLang="en-US" sz="2000" b="1">
              <a:solidFill>
                <a:srgbClr val="C00000"/>
              </a:solidFill>
              <a:latin typeface="Calibri" panose="020F0502020204030204" pitchFamily="34" charset="0"/>
              <a:ea typeface="Frutiger-Light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4C0D1BE-AC7F-C7A5-FD66-82F0D25A9BF2}"/>
              </a:ext>
            </a:extLst>
          </p:cNvPr>
          <p:cNvCxnSpPr/>
          <p:nvPr/>
        </p:nvCxnSpPr>
        <p:spPr bwMode="auto">
          <a:xfrm>
            <a:off x="2841625" y="4065588"/>
            <a:ext cx="0" cy="14446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D25A53-9A1E-8C70-F26B-B4D788CA6319}"/>
              </a:ext>
            </a:extLst>
          </p:cNvPr>
          <p:cNvCxnSpPr/>
          <p:nvPr/>
        </p:nvCxnSpPr>
        <p:spPr bwMode="auto">
          <a:xfrm>
            <a:off x="4938713" y="4062413"/>
            <a:ext cx="0" cy="14446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82937"/>
            <a:ext cx="11887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  <a:latin typeface="+mj-lt"/>
              </a:rPr>
              <a:t>This is improving the perception, visualization and response mechanism of local communities specifically women to climate change, </a:t>
            </a:r>
            <a:endParaRPr lang="en-US" sz="1000" b="1" dirty="0">
              <a:solidFill>
                <a:srgbClr val="00B050"/>
              </a:solidFill>
              <a:latin typeface="+mj-lt"/>
            </a:endParaRPr>
          </a:p>
          <a:p>
            <a:pPr marL="363538" indent="-363538" algn="just">
              <a:buFont typeface="Wingdings" pitchFamily="2" charset="2"/>
              <a:buChar char="§"/>
            </a:pPr>
            <a:endParaRPr lang="en-US" sz="1000" b="1" dirty="0">
              <a:solidFill>
                <a:srgbClr val="00B050"/>
              </a:solidFill>
              <a:latin typeface="+mj-lt"/>
            </a:endParaRPr>
          </a:p>
          <a:p>
            <a:pPr marL="363538" indent="-363538" algn="just">
              <a:buFont typeface="Wingdings" pitchFamily="2" charset="2"/>
              <a:buChar char="§"/>
            </a:pPr>
            <a:r>
              <a:rPr lang="en-US" sz="3200" b="1" dirty="0">
                <a:solidFill>
                  <a:srgbClr val="00B050"/>
                </a:solidFill>
                <a:latin typeface="+mj-lt"/>
              </a:rPr>
              <a:t>Improving community access to knowledge, information, technology and </a:t>
            </a:r>
          </a:p>
          <a:p>
            <a:pPr marL="363538" indent="-363538" algn="just">
              <a:buFont typeface="Wingdings" pitchFamily="2" charset="2"/>
              <a:buChar char="§"/>
            </a:pPr>
            <a:endParaRPr lang="en-US" sz="1000" b="1" dirty="0">
              <a:solidFill>
                <a:srgbClr val="002060"/>
              </a:solidFill>
              <a:latin typeface="+mj-lt"/>
            </a:endParaRPr>
          </a:p>
          <a:p>
            <a:pPr marL="363538" indent="-363538" algn="just">
              <a:buFont typeface="Wingdings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  <a:latin typeface="+mj-lt"/>
              </a:rPr>
              <a:t>Empowering local communities in climate information and services</a:t>
            </a:r>
          </a:p>
          <a:p>
            <a:pPr marL="363538" indent="-363538" algn="just">
              <a:buFont typeface="Wingdings" pitchFamily="2" charset="2"/>
              <a:buChar char="§"/>
            </a:pPr>
            <a:endParaRPr lang="en-US" sz="1000" b="1" dirty="0">
              <a:solidFill>
                <a:srgbClr val="00B050"/>
              </a:solidFill>
              <a:latin typeface="+mj-lt"/>
            </a:endParaRPr>
          </a:p>
          <a:p>
            <a:pPr marL="363538" indent="-363538" algn="just">
              <a:buFont typeface="Wingdings" pitchFamily="2" charset="2"/>
              <a:buChar char="§"/>
            </a:pPr>
            <a:endParaRPr lang="en-US" sz="1000" b="1" dirty="0">
              <a:solidFill>
                <a:srgbClr val="00B050"/>
              </a:solidFill>
              <a:latin typeface="+mj-lt"/>
            </a:endParaRPr>
          </a:p>
          <a:p>
            <a:pPr marL="363538" indent="-363538" algn="just">
              <a:buFont typeface="Wingdings" pitchFamily="2" charset="2"/>
              <a:buChar char="§"/>
            </a:pPr>
            <a:r>
              <a:rPr lang="en-US" sz="3200" b="1" dirty="0">
                <a:solidFill>
                  <a:srgbClr val="00B050"/>
                </a:solidFill>
                <a:latin typeface="+mj-lt"/>
              </a:rPr>
              <a:t>Setting an illustration of communicating climate science to communities and facilitating Community-based Adaptation (</a:t>
            </a:r>
            <a:r>
              <a:rPr lang="en-US" sz="3200" b="1" dirty="0" err="1">
                <a:solidFill>
                  <a:srgbClr val="00B050"/>
                </a:solidFill>
                <a:latin typeface="+mj-lt"/>
              </a:rPr>
              <a:t>CbA</a:t>
            </a:r>
            <a:r>
              <a:rPr lang="en-US" sz="3200" b="1" dirty="0">
                <a:solidFill>
                  <a:srgbClr val="00B050"/>
                </a:solidFill>
                <a:latin typeface="+mj-lt"/>
              </a:rPr>
              <a:t>)</a:t>
            </a:r>
          </a:p>
          <a:p>
            <a:pPr marL="363538" indent="-363538" algn="just">
              <a:buFont typeface="Wingdings" pitchFamily="2" charset="2"/>
              <a:buChar char="§"/>
            </a:pPr>
            <a:endParaRPr lang="en-US" sz="1000" b="1" dirty="0">
              <a:solidFill>
                <a:srgbClr val="00B050"/>
              </a:solidFill>
              <a:latin typeface="+mj-lt"/>
            </a:endParaRPr>
          </a:p>
          <a:p>
            <a:pPr marL="363538" indent="-363538" algn="just">
              <a:buFont typeface="Wingdings" pitchFamily="2" charset="2"/>
              <a:buChar char="§"/>
            </a:pPr>
            <a:endParaRPr lang="en-US" sz="1000" b="1" dirty="0">
              <a:solidFill>
                <a:srgbClr val="00B050"/>
              </a:solidFill>
              <a:latin typeface="+mj-lt"/>
            </a:endParaRPr>
          </a:p>
          <a:p>
            <a:pPr marL="363538" indent="-363538" algn="just">
              <a:buFont typeface="Wingdings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  <a:latin typeface="+mj-lt"/>
              </a:rPr>
              <a:t>Sensitizing communities about the importance of climate information in local level adaptation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" y="126071"/>
            <a:ext cx="12115800" cy="563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What its Contribution?</a:t>
            </a:r>
          </a:p>
        </p:txBody>
      </p:sp>
    </p:spTree>
    <p:extLst>
      <p:ext uri="{BB962C8B-B14F-4D97-AF65-F5344CB8AC3E}">
        <p14:creationId xmlns:p14="http://schemas.microsoft.com/office/powerpoint/2010/main" val="382889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oc\Desktop\ramgarh Pics\WhatsApp Image 2017-09-03 at 16.21.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7728" y="188640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600" b="1" dirty="0">
                <a:solidFill>
                  <a:srgbClr val="FF0000"/>
                </a:solidFill>
                <a:latin typeface="Calibri"/>
              </a:rPr>
              <a:t>Thanks!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790</Words>
  <Application>Microsoft Office PowerPoint</Application>
  <PresentationFormat>Widescreen</PresentationFormat>
  <Paragraphs>176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Wingdings</vt:lpstr>
      <vt:lpstr>Office Theme</vt:lpstr>
      <vt:lpstr>1_tf03431377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Prakash Chandra Tiwari</dc:creator>
  <cp:lastModifiedBy>Prakash Chandra Tiwari</cp:lastModifiedBy>
  <cp:revision>85</cp:revision>
  <dcterms:created xsi:type="dcterms:W3CDTF">2023-06-29T10:01:21Z</dcterms:created>
  <dcterms:modified xsi:type="dcterms:W3CDTF">2023-09-28T02:29:07Z</dcterms:modified>
</cp:coreProperties>
</file>